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717" r:id="rId2"/>
    <p:sldId id="777" r:id="rId3"/>
    <p:sldId id="749" r:id="rId4"/>
    <p:sldId id="748" r:id="rId5"/>
    <p:sldId id="779" r:id="rId6"/>
    <p:sldId id="741" r:id="rId7"/>
    <p:sldId id="754" r:id="rId8"/>
    <p:sldId id="778" r:id="rId9"/>
    <p:sldId id="775" r:id="rId10"/>
    <p:sldId id="745" r:id="rId11"/>
    <p:sldId id="7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98FEC1-9242-7540-B29B-DA11A3156B7D}">
          <p14:sldIdLst>
            <p14:sldId id="717"/>
            <p14:sldId id="777"/>
            <p14:sldId id="749"/>
            <p14:sldId id="748"/>
            <p14:sldId id="779"/>
            <p14:sldId id="741"/>
            <p14:sldId id="754"/>
            <p14:sldId id="778"/>
            <p14:sldId id="775"/>
            <p14:sldId id="745"/>
            <p14:sldId id="776"/>
          </p14:sldIdLst>
        </p14:section>
      </p14:sectionLst>
    </p:ext>
    <p:ext uri="{EFAFB233-063F-42B5-8137-9DF3F51BA10A}">
      <p15:sldGuideLst xmlns:p15="http://schemas.microsoft.com/office/powerpoint/2012/main">
        <p15:guide id="1" orient="horz" pos="3460">
          <p15:clr>
            <a:srgbClr val="A4A3A4"/>
          </p15:clr>
        </p15:guide>
        <p15:guide id="2" pos="75">
          <p15:clr>
            <a:srgbClr val="A4A3A4"/>
          </p15:clr>
        </p15:guide>
        <p15:guide id="3" orient="horz" pos="3452">
          <p15:clr>
            <a:srgbClr val="A4A3A4"/>
          </p15:clr>
        </p15:guide>
        <p15:guide id="4" pos="88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D3740"/>
    <a:srgbClr val="7E1F22"/>
    <a:srgbClr val="F2F1D0"/>
    <a:srgbClr val="4C5864"/>
    <a:srgbClr val="FFFFFF"/>
    <a:srgbClr val="EEECAD"/>
    <a:srgbClr val="BC6E67"/>
    <a:srgbClr val="AD282E"/>
    <a:srgbClr val="69131A"/>
    <a:srgbClr val="930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2" autoAdjust="0"/>
    <p:restoredTop sz="80000" autoAdjust="0"/>
  </p:normalViewPr>
  <p:slideViewPr>
    <p:cSldViewPr snapToGrid="0" snapToObjects="1">
      <p:cViewPr>
        <p:scale>
          <a:sx n="100" d="100"/>
          <a:sy n="100" d="100"/>
        </p:scale>
        <p:origin x="1264" y="144"/>
      </p:cViewPr>
      <p:guideLst>
        <p:guide orient="horz" pos="3460"/>
        <p:guide pos="75"/>
        <p:guide orient="horz" pos="3452"/>
        <p:guide pos="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3720"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5E6C0B-9AF9-114D-A0AD-6F7913579FFB}" type="datetimeFigureOut">
              <a:rPr lang="en-US">
                <a:latin typeface="Open Sans"/>
              </a:rPr>
              <a:t>9/11/17</a:t>
            </a:fld>
            <a:endParaRPr lang="en-US" dirty="0">
              <a:latin typeface="Open San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9C385C-7CB0-904E-B81B-44DC7CB42FD1}" type="slidenum">
              <a:rPr>
                <a:latin typeface="Open Sans"/>
              </a:rPr>
              <a:t>‹#›</a:t>
            </a:fld>
            <a:endParaRPr lang="en-US" dirty="0">
              <a:latin typeface="Open Sans"/>
            </a:endParaRPr>
          </a:p>
        </p:txBody>
      </p:sp>
    </p:spTree>
    <p:extLst>
      <p:ext uri="{BB962C8B-B14F-4D97-AF65-F5344CB8AC3E}">
        <p14:creationId xmlns:p14="http://schemas.microsoft.com/office/powerpoint/2010/main" val="1239757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a:defRPr>
            </a:lvl1pPr>
          </a:lstStyle>
          <a:p>
            <a:fld id="{0918FAB2-7D8F-F245-8925-557CC4C9C6E3}" type="datetimeFigureOut">
              <a:rPr lang="en-US" smtClean="0"/>
              <a:pPr/>
              <a:t>9/11/17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a:defRPr>
            </a:lvl1pPr>
          </a:lstStyle>
          <a:p>
            <a:fld id="{1863A69D-10BE-AB4B-8290-21BB6A2CBC36}" type="slidenum">
              <a:rPr lang="en-US" smtClean="0"/>
              <a:pPr/>
              <a:t>‹#›</a:t>
            </a:fld>
            <a:endParaRPr lang="en-US" dirty="0"/>
          </a:p>
        </p:txBody>
      </p:sp>
    </p:spTree>
    <p:extLst>
      <p:ext uri="{BB962C8B-B14F-4D97-AF65-F5344CB8AC3E}">
        <p14:creationId xmlns:p14="http://schemas.microsoft.com/office/powerpoint/2010/main" val="40251657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Open Sans"/>
        <a:ea typeface="+mn-ea"/>
        <a:cs typeface="+mn-cs"/>
      </a:defRPr>
    </a:lvl1pPr>
    <a:lvl2pPr marL="457200" algn="l" defTabSz="457200" rtl="0" eaLnBrk="1" latinLnBrk="0" hangingPunct="1">
      <a:defRPr sz="1200" kern="1200">
        <a:solidFill>
          <a:schemeClr val="tx1"/>
        </a:solidFill>
        <a:latin typeface="Open Sans"/>
        <a:ea typeface="+mn-ea"/>
        <a:cs typeface="+mn-cs"/>
      </a:defRPr>
    </a:lvl2pPr>
    <a:lvl3pPr marL="914400" algn="l" defTabSz="457200" rtl="0" eaLnBrk="1" latinLnBrk="0" hangingPunct="1">
      <a:defRPr sz="1200" kern="1200">
        <a:solidFill>
          <a:schemeClr val="tx1"/>
        </a:solidFill>
        <a:latin typeface="Open Sans"/>
        <a:ea typeface="+mn-ea"/>
        <a:cs typeface="+mn-cs"/>
      </a:defRPr>
    </a:lvl3pPr>
    <a:lvl4pPr marL="1371600" algn="l" defTabSz="457200" rtl="0" eaLnBrk="1" latinLnBrk="0" hangingPunct="1">
      <a:defRPr sz="1200" kern="1200">
        <a:solidFill>
          <a:schemeClr val="tx1"/>
        </a:solidFill>
        <a:latin typeface="Open Sans"/>
        <a:ea typeface="+mn-ea"/>
        <a:cs typeface="+mn-cs"/>
      </a:defRPr>
    </a:lvl4pPr>
    <a:lvl5pPr marL="1828800" algn="l" defTabSz="457200" rtl="0" eaLnBrk="1" latinLnBrk="0" hangingPunct="1">
      <a:defRPr sz="1200" kern="1200">
        <a:solidFill>
          <a:schemeClr val="tx1"/>
        </a:solidFill>
        <a:latin typeface="Open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rPr>
              <a:t>Intro</a:t>
            </a:r>
            <a:r>
              <a:rPr lang="en-US" sz="1000" baseline="0" dirty="0">
                <a:solidFill>
                  <a:srgbClr val="000000"/>
                </a:solidFill>
              </a:rPr>
              <a:t> slide with logo</a:t>
            </a:r>
            <a:endParaRPr lang="en-US" sz="1000" dirty="0">
              <a:solidFill>
                <a:srgbClr val="000000"/>
              </a:solidFill>
            </a:endParaRPr>
          </a:p>
        </p:txBody>
      </p:sp>
      <p:sp>
        <p:nvSpPr>
          <p:cNvPr id="4" name="Slide Number Placeholder 3"/>
          <p:cNvSpPr>
            <a:spLocks noGrp="1"/>
          </p:cNvSpPr>
          <p:nvPr>
            <p:ph type="sldNum" sz="quarter" idx="10"/>
          </p:nvPr>
        </p:nvSpPr>
        <p:spPr/>
        <p:txBody>
          <a:bodyPr/>
          <a:lstStyle/>
          <a:p>
            <a:fld id="{1863A69D-10BE-AB4B-8290-21BB6A2CBC36}" type="slidenum">
              <a:rPr lang="en-US" smtClean="0"/>
              <a:pPr/>
              <a:t>1</a:t>
            </a:fld>
            <a:endParaRPr lang="en-US" dirty="0"/>
          </a:p>
        </p:txBody>
      </p:sp>
    </p:spTree>
    <p:extLst>
      <p:ext uri="{BB962C8B-B14F-4D97-AF65-F5344CB8AC3E}">
        <p14:creationId xmlns:p14="http://schemas.microsoft.com/office/powerpoint/2010/main" val="257491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Open Sans"/>
                <a:ea typeface="+mn-ea"/>
                <a:cs typeface="+mn-cs"/>
              </a:rPr>
              <a:t>Media audit to better understand the media landscape over the last 1.5 years and develop benchmarks and goals with the community to move the need, continued strategy meetings, building our frame and solutions as we look towards 2018 and beyond.</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9400D7B7-9F44-4C66-9D3E-A93B63D82FBF}" type="slidenum">
              <a:rPr lang="en-US" smtClean="0"/>
              <a:t>10</a:t>
            </a:fld>
            <a:endParaRPr lang="en-US"/>
          </a:p>
        </p:txBody>
      </p:sp>
    </p:spTree>
    <p:extLst>
      <p:ext uri="{BB962C8B-B14F-4D97-AF65-F5344CB8AC3E}">
        <p14:creationId xmlns:p14="http://schemas.microsoft.com/office/powerpoint/2010/main" val="86831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smtClean="0">
                <a:solidFill>
                  <a:schemeClr val="tx1"/>
                </a:solidFill>
                <a:effectLst/>
                <a:latin typeface="Open Sans"/>
                <a:ea typeface="+mn-ea"/>
                <a:cs typeface="+mn-cs"/>
              </a:rPr>
              <a:t>Still some questions we have:</a:t>
            </a:r>
          </a:p>
          <a:p>
            <a:r>
              <a:rPr lang="en-US" sz="1200" kern="1200" dirty="0" smtClean="0">
                <a:solidFill>
                  <a:schemeClr val="tx1"/>
                </a:solidFill>
                <a:effectLst/>
                <a:latin typeface="Open Sans"/>
                <a:ea typeface="+mn-ea"/>
                <a:cs typeface="+mn-cs"/>
              </a:rPr>
              <a:t>Pence-Kobach is a rapid response moment for us and this is a battle in the greater war. To what degree is this fight where we should be fighting a messaging battle on voting rights?</a:t>
            </a:r>
          </a:p>
          <a:p>
            <a:pPr lvl="0"/>
            <a:r>
              <a:rPr lang="en-US" sz="1200" kern="1200" dirty="0" smtClean="0">
                <a:solidFill>
                  <a:schemeClr val="tx1"/>
                </a:solidFill>
                <a:effectLst/>
                <a:latin typeface="Open Sans"/>
                <a:ea typeface="+mn-ea"/>
                <a:cs typeface="+mn-cs"/>
              </a:rPr>
              <a:t>Is it resonating with people? </a:t>
            </a:r>
          </a:p>
          <a:p>
            <a:pPr lvl="0"/>
            <a:r>
              <a:rPr lang="en-US" sz="1200" kern="1200" dirty="0" smtClean="0">
                <a:solidFill>
                  <a:schemeClr val="tx1"/>
                </a:solidFill>
                <a:effectLst/>
                <a:latin typeface="Open Sans"/>
                <a:ea typeface="+mn-ea"/>
                <a:cs typeface="+mn-cs"/>
              </a:rPr>
              <a:t>Do people know what Pence-Kobach is? Testing mentality. </a:t>
            </a:r>
          </a:p>
          <a:p>
            <a:pPr lvl="0"/>
            <a:r>
              <a:rPr lang="en-US" sz="1200" kern="1200" dirty="0" smtClean="0">
                <a:solidFill>
                  <a:schemeClr val="tx1"/>
                </a:solidFill>
                <a:effectLst/>
                <a:latin typeface="Open Sans"/>
                <a:ea typeface="+mn-ea"/>
                <a:cs typeface="+mn-cs"/>
              </a:rPr>
              <a:t>When a commission continues to spread what we know is a lie but public believes is a truth – how do we counter the fraud narrative</a:t>
            </a:r>
            <a:endParaRPr lang="en-US" sz="1200" kern="1200" dirty="0">
              <a:solidFill>
                <a:schemeClr val="tx1"/>
              </a:solidFill>
              <a:effectLst/>
              <a:latin typeface="Open Sans"/>
              <a:ea typeface="+mn-ea"/>
              <a:cs typeface="+mn-cs"/>
            </a:endParaRPr>
          </a:p>
        </p:txBody>
      </p:sp>
      <p:sp>
        <p:nvSpPr>
          <p:cNvPr id="368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r" eaLnBrk="1" hangingPunct="1"/>
            <a:fld id="{5A9F5AE4-FC5C-D349-BC09-840A4DCFF99C}" type="slidenum">
              <a:rPr lang="en-US" altLang="ko-KR" sz="1200" b="0">
                <a:solidFill>
                  <a:schemeClr val="tx1"/>
                </a:solidFill>
                <a:latin typeface="Open Sans"/>
                <a:ea typeface="굴림" charset="0"/>
                <a:cs typeface="굴림" charset="0"/>
              </a:rPr>
              <a:pPr algn="r" eaLnBrk="1" hangingPunct="1"/>
              <a:t>11</a:t>
            </a:fld>
            <a:endParaRPr lang="en-US" altLang="ko-KR" sz="1200" b="0" dirty="0">
              <a:solidFill>
                <a:schemeClr val="tx1"/>
              </a:solidFill>
              <a:latin typeface="Open Sans"/>
              <a:ea typeface="굴림" charset="0"/>
              <a:cs typeface="굴림" charset="0"/>
            </a:endParaRPr>
          </a:p>
        </p:txBody>
      </p:sp>
    </p:spTree>
    <p:extLst>
      <p:ext uri="{BB962C8B-B14F-4D97-AF65-F5344CB8AC3E}">
        <p14:creationId xmlns:p14="http://schemas.microsoft.com/office/powerpoint/2010/main" val="207586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400D7B7-9F44-4C66-9D3E-A93B63D82FBF}" type="slidenum">
              <a:rPr lang="en-US" smtClean="0"/>
              <a:t>2</a:t>
            </a:fld>
            <a:endParaRPr lang="en-US"/>
          </a:p>
        </p:txBody>
      </p:sp>
    </p:spTree>
    <p:extLst>
      <p:ext uri="{BB962C8B-B14F-4D97-AF65-F5344CB8AC3E}">
        <p14:creationId xmlns:p14="http://schemas.microsoft.com/office/powerpoint/2010/main" val="95998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Open Sans"/>
                <a:ea typeface="+mn-ea"/>
                <a:cs typeface="+mn-cs"/>
              </a:rPr>
              <a:t>Before going into the </a:t>
            </a:r>
            <a:r>
              <a:rPr lang="en-US" sz="1200" kern="1200" dirty="0" err="1" smtClean="0">
                <a:solidFill>
                  <a:schemeClr val="tx1"/>
                </a:solidFill>
                <a:effectLst/>
                <a:latin typeface="Open Sans"/>
                <a:ea typeface="+mn-ea"/>
                <a:cs typeface="+mn-cs"/>
              </a:rPr>
              <a:t>comms</a:t>
            </a:r>
            <a:r>
              <a:rPr lang="en-US" sz="1200" kern="1200" dirty="0" smtClean="0">
                <a:solidFill>
                  <a:schemeClr val="tx1"/>
                </a:solidFill>
                <a:effectLst/>
                <a:latin typeface="Open Sans"/>
                <a:ea typeface="+mn-ea"/>
                <a:cs typeface="+mn-cs"/>
              </a:rPr>
              <a:t> and messaging for PK. I want to take a step back and talk about our current climate which shapes our </a:t>
            </a:r>
            <a:r>
              <a:rPr lang="en-US" sz="1200" kern="1200" dirty="0" err="1" smtClean="0">
                <a:solidFill>
                  <a:schemeClr val="tx1"/>
                </a:solidFill>
                <a:effectLst/>
                <a:latin typeface="Open Sans"/>
                <a:ea typeface="+mn-ea"/>
                <a:cs typeface="+mn-cs"/>
              </a:rPr>
              <a:t>comms</a:t>
            </a:r>
            <a:r>
              <a:rPr lang="en-US" sz="1200" kern="1200" dirty="0" smtClean="0">
                <a:solidFill>
                  <a:schemeClr val="tx1"/>
                </a:solidFill>
                <a:effectLst/>
                <a:latin typeface="Open Sans"/>
                <a:ea typeface="+mn-ea"/>
                <a:cs typeface="+mn-cs"/>
              </a:rPr>
              <a:t> strategy and messaging.</a:t>
            </a:r>
          </a:p>
          <a:p>
            <a:r>
              <a:rPr lang="en-US" sz="1200" kern="1200" dirty="0" smtClean="0">
                <a:solidFill>
                  <a:schemeClr val="tx1"/>
                </a:solidFill>
                <a:effectLst/>
                <a:latin typeface="Open Sans"/>
                <a:ea typeface="+mn-ea"/>
                <a:cs typeface="+mn-cs"/>
              </a:rPr>
              <a:t> </a:t>
            </a:r>
          </a:p>
          <a:p>
            <a:r>
              <a:rPr lang="en-US" sz="1200" kern="1200" dirty="0" smtClean="0">
                <a:solidFill>
                  <a:schemeClr val="tx1"/>
                </a:solidFill>
                <a:effectLst/>
                <a:latin typeface="Open Sans"/>
                <a:ea typeface="+mn-ea"/>
                <a:cs typeface="+mn-cs"/>
              </a:rPr>
              <a:t>Right now, we are fighting fears. With voting we are fighting fears of fraud. Fear of foreign interference in our elections. Fear of losing voting rights and power. </a:t>
            </a:r>
          </a:p>
          <a:p>
            <a:r>
              <a:rPr lang="en-US" sz="1200" kern="1200" dirty="0" smtClean="0">
                <a:solidFill>
                  <a:schemeClr val="tx1"/>
                </a:solidFill>
                <a:effectLst/>
                <a:latin typeface="Open Sans"/>
                <a:ea typeface="+mn-ea"/>
                <a:cs typeface="+mn-cs"/>
              </a:rPr>
              <a:t> </a:t>
            </a:r>
          </a:p>
          <a:p>
            <a:r>
              <a:rPr lang="en-US" sz="1200" kern="1200" dirty="0" smtClean="0">
                <a:solidFill>
                  <a:schemeClr val="tx1"/>
                </a:solidFill>
                <a:effectLst/>
                <a:latin typeface="Open Sans"/>
                <a:ea typeface="+mn-ea"/>
                <a:cs typeface="+mn-cs"/>
              </a:rPr>
              <a:t>We also have an administration that is openly hostile to our communities and this commission is an example. If you are a person of color, queer, immigrant, every day is a reminder to us and the communities we are fighting for that we are not welcome.  </a:t>
            </a:r>
          </a:p>
          <a:p>
            <a:r>
              <a:rPr lang="en-US" sz="1200" kern="1200" dirty="0" smtClean="0">
                <a:solidFill>
                  <a:schemeClr val="tx1"/>
                </a:solidFill>
                <a:effectLst/>
                <a:latin typeface="Open Sans"/>
                <a:ea typeface="+mn-ea"/>
                <a:cs typeface="+mn-cs"/>
              </a:rPr>
              <a:t> </a:t>
            </a:r>
          </a:p>
          <a:p>
            <a:r>
              <a:rPr lang="en-US" sz="1200" kern="1200" dirty="0" smtClean="0">
                <a:solidFill>
                  <a:schemeClr val="tx1"/>
                </a:solidFill>
                <a:effectLst/>
                <a:latin typeface="Open Sans"/>
                <a:ea typeface="+mn-ea"/>
                <a:cs typeface="+mn-cs"/>
              </a:rPr>
              <a:t>And because of everything that is going on with Charlottesville, DACA and the hurricanes, it is hard to break through on voting issues. If you did a poll today on top issues for Americans, voting rights isn’t near the top. It’s the economy, jobs, healthcare. </a:t>
            </a:r>
            <a:r>
              <a:rPr lang="en-US" sz="1200" kern="1200" smtClean="0">
                <a:solidFill>
                  <a:schemeClr val="tx1"/>
                </a:solidFill>
                <a:effectLst/>
                <a:latin typeface="Open Sans"/>
                <a:ea typeface="+mn-ea"/>
                <a:cs typeface="+mn-cs"/>
              </a:rPr>
              <a:t>And when you are fight fears, under attack, you have this issue doesn’t rise to the top when it is so foundational to how we engage with government and build power in our communities, we have to take that into consideration. </a:t>
            </a:r>
          </a:p>
          <a:p>
            <a:endParaRPr lang="en-US" baseline="0" dirty="0" smtClean="0"/>
          </a:p>
        </p:txBody>
      </p:sp>
      <p:sp>
        <p:nvSpPr>
          <p:cNvPr id="4" name="Slide Number Placeholder 3"/>
          <p:cNvSpPr>
            <a:spLocks noGrp="1"/>
          </p:cNvSpPr>
          <p:nvPr>
            <p:ph type="sldNum" sz="quarter" idx="10"/>
          </p:nvPr>
        </p:nvSpPr>
        <p:spPr/>
        <p:txBody>
          <a:bodyPr/>
          <a:lstStyle/>
          <a:p>
            <a:fld id="{9400D7B7-9F44-4C66-9D3E-A93B63D82FBF}" type="slidenum">
              <a:rPr lang="en-US" smtClean="0"/>
              <a:t>3</a:t>
            </a:fld>
            <a:endParaRPr lang="en-US"/>
          </a:p>
        </p:txBody>
      </p:sp>
    </p:spTree>
    <p:extLst>
      <p:ext uri="{BB962C8B-B14F-4D97-AF65-F5344CB8AC3E}">
        <p14:creationId xmlns:p14="http://schemas.microsoft.com/office/powerpoint/2010/main" val="59424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0" lvl="0" indent="-342900" algn="l" defTabSz="457200" rtl="0" eaLnBrk="1" fontAlgn="auto" latinLnBrk="0" hangingPunct="1">
              <a:lnSpc>
                <a:spcPct val="100000"/>
              </a:lnSpc>
              <a:spcBef>
                <a:spcPts val="1575"/>
              </a:spcBef>
              <a:spcAft>
                <a:spcPts val="0"/>
              </a:spcAft>
              <a:buClrTx/>
              <a:buSzPct val="75000"/>
              <a:buFont typeface="Arial"/>
              <a:buNone/>
              <a:tabLst>
                <a:tab pos="354965" algn="l"/>
                <a:tab pos="355600" algn="l"/>
              </a:tabLst>
              <a:defRPr/>
            </a:pPr>
            <a:endParaRPr lang="en-US" sz="1200" i="0" dirty="0">
              <a:latin typeface="Calibri"/>
              <a:cs typeface="Calibri"/>
            </a:endParaRPr>
          </a:p>
        </p:txBody>
      </p:sp>
      <p:sp>
        <p:nvSpPr>
          <p:cNvPr id="4" name="Slide Number Placeholder 3"/>
          <p:cNvSpPr>
            <a:spLocks noGrp="1"/>
          </p:cNvSpPr>
          <p:nvPr>
            <p:ph type="sldNum" sz="quarter" idx="10"/>
          </p:nvPr>
        </p:nvSpPr>
        <p:spPr/>
        <p:txBody>
          <a:bodyPr/>
          <a:lstStyle/>
          <a:p>
            <a:fld id="{9400D7B7-9F44-4C66-9D3E-A93B63D82FBF}" type="slidenum">
              <a:rPr lang="en-US" smtClean="0"/>
              <a:t>4</a:t>
            </a:fld>
            <a:endParaRPr lang="en-US"/>
          </a:p>
        </p:txBody>
      </p:sp>
    </p:spTree>
    <p:extLst>
      <p:ext uri="{BB962C8B-B14F-4D97-AF65-F5344CB8AC3E}">
        <p14:creationId xmlns:p14="http://schemas.microsoft.com/office/powerpoint/2010/main" val="32055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5600" indent="-342900">
              <a:lnSpc>
                <a:spcPct val="100000"/>
              </a:lnSpc>
              <a:spcBef>
                <a:spcPts val="1575"/>
              </a:spcBef>
              <a:buSzPct val="75000"/>
              <a:buFont typeface="Arial"/>
              <a:buChar char="•"/>
              <a:tabLst>
                <a:tab pos="354965" algn="l"/>
                <a:tab pos="355600" algn="l"/>
              </a:tabLst>
            </a:pPr>
            <a:r>
              <a:rPr lang="en-US" sz="900" dirty="0" smtClean="0">
                <a:solidFill>
                  <a:srgbClr val="292C2F"/>
                </a:solidFill>
                <a:latin typeface="Calibri"/>
                <a:cs typeface="Calibri"/>
              </a:rPr>
              <a:t>A </a:t>
            </a:r>
            <a:r>
              <a:rPr lang="en-US" sz="900" spc="-5" dirty="0" smtClean="0">
                <a:solidFill>
                  <a:srgbClr val="292C2F"/>
                </a:solidFill>
                <a:latin typeface="Calibri"/>
                <a:cs typeface="Calibri"/>
              </a:rPr>
              <a:t>slim majority (56%) of </a:t>
            </a:r>
            <a:r>
              <a:rPr lang="en-US" sz="900" dirty="0" smtClean="0">
                <a:solidFill>
                  <a:srgbClr val="292C2F"/>
                </a:solidFill>
                <a:latin typeface="Calibri"/>
                <a:cs typeface="Calibri"/>
              </a:rPr>
              <a:t>voters </a:t>
            </a:r>
            <a:r>
              <a:rPr lang="en-US" sz="900" spc="-5" dirty="0" smtClean="0">
                <a:solidFill>
                  <a:srgbClr val="292C2F"/>
                </a:solidFill>
                <a:latin typeface="Calibri"/>
                <a:cs typeface="Calibri"/>
              </a:rPr>
              <a:t>think </a:t>
            </a:r>
            <a:r>
              <a:rPr lang="en-US" sz="900" dirty="0" smtClean="0">
                <a:solidFill>
                  <a:srgbClr val="292C2F"/>
                </a:solidFill>
                <a:latin typeface="Calibri"/>
                <a:cs typeface="Calibri"/>
              </a:rPr>
              <a:t>voter </a:t>
            </a:r>
            <a:r>
              <a:rPr lang="en-US" sz="900" spc="-5" dirty="0" smtClean="0">
                <a:solidFill>
                  <a:srgbClr val="292C2F"/>
                </a:solidFill>
                <a:latin typeface="Calibri"/>
                <a:cs typeface="Calibri"/>
              </a:rPr>
              <a:t>fraud is widespread.</a:t>
            </a:r>
            <a:endParaRPr lang="en-US" sz="900" dirty="0" smtClean="0">
              <a:latin typeface="Calibri"/>
              <a:cs typeface="Calibri"/>
            </a:endParaRPr>
          </a:p>
          <a:p>
            <a:pPr marL="353695" indent="-340995">
              <a:lnSpc>
                <a:spcPct val="100000"/>
              </a:lnSpc>
              <a:buSzPct val="75000"/>
              <a:buFont typeface="Arial"/>
              <a:buChar char="•"/>
              <a:tabLst>
                <a:tab pos="353695" algn="l"/>
                <a:tab pos="354330" algn="l"/>
              </a:tabLst>
            </a:pPr>
            <a:r>
              <a:rPr lang="en-US" sz="900" spc="-5" dirty="0" smtClean="0">
                <a:solidFill>
                  <a:srgbClr val="292C2F"/>
                </a:solidFill>
                <a:latin typeface="Calibri"/>
                <a:cs typeface="Calibri"/>
              </a:rPr>
              <a:t>African American (63%) </a:t>
            </a:r>
            <a:r>
              <a:rPr lang="en-US" sz="900" dirty="0" smtClean="0">
                <a:solidFill>
                  <a:srgbClr val="292C2F"/>
                </a:solidFill>
                <a:latin typeface="Calibri"/>
                <a:cs typeface="Calibri"/>
              </a:rPr>
              <a:t>and </a:t>
            </a:r>
            <a:r>
              <a:rPr lang="en-US" sz="900" spc="-5" dirty="0" smtClean="0">
                <a:solidFill>
                  <a:srgbClr val="292C2F"/>
                </a:solidFill>
                <a:latin typeface="Calibri"/>
                <a:cs typeface="Calibri"/>
              </a:rPr>
              <a:t>Latino (69%) </a:t>
            </a:r>
            <a:r>
              <a:rPr lang="en-US" sz="900" dirty="0" smtClean="0">
                <a:solidFill>
                  <a:srgbClr val="292C2F"/>
                </a:solidFill>
                <a:latin typeface="Calibri"/>
                <a:cs typeface="Calibri"/>
              </a:rPr>
              <a:t>voters </a:t>
            </a:r>
            <a:r>
              <a:rPr lang="en-US" sz="900" spc="-5" dirty="0" smtClean="0">
                <a:solidFill>
                  <a:srgbClr val="292C2F"/>
                </a:solidFill>
                <a:latin typeface="Calibri"/>
                <a:cs typeface="Calibri"/>
              </a:rPr>
              <a:t>are </a:t>
            </a:r>
            <a:r>
              <a:rPr lang="en-US" sz="900" dirty="0" smtClean="0">
                <a:solidFill>
                  <a:srgbClr val="292C2F"/>
                </a:solidFill>
                <a:latin typeface="Calibri"/>
                <a:cs typeface="Calibri"/>
              </a:rPr>
              <a:t>more </a:t>
            </a:r>
            <a:r>
              <a:rPr lang="en-US" sz="900" spc="-5" dirty="0" smtClean="0">
                <a:solidFill>
                  <a:srgbClr val="292C2F"/>
                </a:solidFill>
                <a:latin typeface="Calibri"/>
                <a:cs typeface="Calibri"/>
              </a:rPr>
              <a:t>likely </a:t>
            </a:r>
            <a:r>
              <a:rPr lang="en-US" sz="900" dirty="0" smtClean="0">
                <a:solidFill>
                  <a:srgbClr val="292C2F"/>
                </a:solidFill>
                <a:latin typeface="Calibri"/>
                <a:cs typeface="Calibri"/>
              </a:rPr>
              <a:t>than </a:t>
            </a:r>
            <a:r>
              <a:rPr lang="en-US" sz="900" spc="-5" dirty="0" smtClean="0">
                <a:solidFill>
                  <a:srgbClr val="292C2F"/>
                </a:solidFill>
                <a:latin typeface="Calibri"/>
                <a:cs typeface="Calibri"/>
              </a:rPr>
              <a:t>whites (54%) </a:t>
            </a:r>
            <a:r>
              <a:rPr lang="en-US" sz="900" dirty="0" smtClean="0">
                <a:solidFill>
                  <a:srgbClr val="292C2F"/>
                </a:solidFill>
                <a:latin typeface="Calibri"/>
                <a:cs typeface="Calibri"/>
              </a:rPr>
              <a:t>and AAPI </a:t>
            </a:r>
            <a:r>
              <a:rPr lang="en-US" sz="900" spc="-5" dirty="0" smtClean="0">
                <a:solidFill>
                  <a:srgbClr val="292C2F"/>
                </a:solidFill>
                <a:latin typeface="Calibri"/>
                <a:cs typeface="Calibri"/>
              </a:rPr>
              <a:t>(54%) </a:t>
            </a:r>
            <a:r>
              <a:rPr lang="en-US" sz="900" dirty="0" smtClean="0">
                <a:solidFill>
                  <a:srgbClr val="292C2F"/>
                </a:solidFill>
                <a:latin typeface="Calibri"/>
                <a:cs typeface="Calibri"/>
              </a:rPr>
              <a:t>to agree that </a:t>
            </a:r>
            <a:r>
              <a:rPr lang="en-US" sz="900" spc="-5" dirty="0" smtClean="0">
                <a:solidFill>
                  <a:srgbClr val="292C2F"/>
                </a:solidFill>
                <a:latin typeface="Calibri"/>
                <a:cs typeface="Calibri"/>
              </a:rPr>
              <a:t>it</a:t>
            </a:r>
            <a:r>
              <a:rPr lang="en-US" sz="900" spc="185" dirty="0" smtClean="0">
                <a:solidFill>
                  <a:srgbClr val="292C2F"/>
                </a:solidFill>
                <a:latin typeface="Calibri"/>
                <a:cs typeface="Calibri"/>
              </a:rPr>
              <a:t> </a:t>
            </a:r>
            <a:r>
              <a:rPr lang="en-US" sz="900" spc="-5" dirty="0" smtClean="0">
                <a:solidFill>
                  <a:srgbClr val="292C2F"/>
                </a:solidFill>
                <a:latin typeface="Calibri"/>
                <a:cs typeface="Calibri"/>
              </a:rPr>
              <a:t>is</a:t>
            </a:r>
            <a:endParaRPr lang="en-US" sz="900" dirty="0" smtClean="0">
              <a:latin typeface="Calibri"/>
              <a:cs typeface="Calibri"/>
            </a:endParaRPr>
          </a:p>
          <a:p>
            <a:pPr marL="353695">
              <a:lnSpc>
                <a:spcPct val="100000"/>
              </a:lnSpc>
            </a:pPr>
            <a:r>
              <a:rPr lang="en-US" sz="900" spc="-5" dirty="0" smtClean="0">
                <a:solidFill>
                  <a:srgbClr val="292C2F"/>
                </a:solidFill>
                <a:latin typeface="Calibri"/>
                <a:cs typeface="Calibri"/>
              </a:rPr>
              <a:t>widespread in U.S. elections, but </a:t>
            </a:r>
            <a:r>
              <a:rPr lang="en-US" sz="900" dirty="0" smtClean="0">
                <a:solidFill>
                  <a:srgbClr val="292C2F"/>
                </a:solidFill>
                <a:latin typeface="Calibri"/>
                <a:cs typeface="Calibri"/>
              </a:rPr>
              <a:t>they may well have </a:t>
            </a:r>
            <a:r>
              <a:rPr lang="en-US" sz="900" spc="-5" dirty="0" smtClean="0">
                <a:solidFill>
                  <a:srgbClr val="292C2F"/>
                </a:solidFill>
                <a:latin typeface="Calibri"/>
                <a:cs typeface="Calibri"/>
              </a:rPr>
              <a:t>different definitions of</a:t>
            </a:r>
            <a:r>
              <a:rPr lang="en-US" sz="900" spc="240" dirty="0" smtClean="0">
                <a:solidFill>
                  <a:srgbClr val="292C2F"/>
                </a:solidFill>
                <a:latin typeface="Calibri"/>
                <a:cs typeface="Calibri"/>
              </a:rPr>
              <a:t> </a:t>
            </a:r>
            <a:r>
              <a:rPr lang="en-US" sz="900" spc="-5" dirty="0" smtClean="0">
                <a:solidFill>
                  <a:srgbClr val="292C2F"/>
                </a:solidFill>
                <a:latin typeface="Calibri"/>
                <a:cs typeface="Calibri"/>
              </a:rPr>
              <a:t>“fraud.”</a:t>
            </a:r>
          </a:p>
          <a:p>
            <a:pPr marL="353695" marR="0" indent="0" algn="l" defTabSz="457200" rtl="0" eaLnBrk="1" fontAlgn="auto" latinLnBrk="0" hangingPunct="1">
              <a:lnSpc>
                <a:spcPct val="100000"/>
              </a:lnSpc>
              <a:spcBef>
                <a:spcPts val="0"/>
              </a:spcBef>
              <a:spcAft>
                <a:spcPts val="0"/>
              </a:spcAft>
              <a:buClrTx/>
              <a:buSzTx/>
              <a:buFontTx/>
              <a:buNone/>
              <a:tabLst/>
              <a:defRPr/>
            </a:pPr>
            <a:endParaRPr lang="en-US" sz="900" kern="1200" spc="-5" dirty="0" smtClean="0">
              <a:solidFill>
                <a:srgbClr val="292C2F"/>
              </a:solidFill>
              <a:effectLst/>
              <a:latin typeface="Calibri"/>
              <a:ea typeface="+mn-ea"/>
              <a:cs typeface="Calibri"/>
            </a:endParaRPr>
          </a:p>
          <a:p>
            <a:pPr marL="353695"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Open Sans"/>
                <a:ea typeface="+mn-ea"/>
                <a:cs typeface="+mn-cs"/>
              </a:rPr>
              <a:t>Face a narrative challenge that fraud is viewed as a truth, a public that might not be with us 100%, and a strong opposition message that we have to break through.</a:t>
            </a:r>
          </a:p>
          <a:p>
            <a:pPr marL="353695">
              <a:lnSpc>
                <a:spcPct val="100000"/>
              </a:lnSpc>
            </a:pPr>
            <a:endParaRPr lang="en-US" sz="900" spc="-5" dirty="0" smtClean="0">
              <a:solidFill>
                <a:srgbClr val="292C2F"/>
              </a:solidFill>
              <a:latin typeface="Calibri"/>
              <a:cs typeface="Calibri"/>
            </a:endParaRPr>
          </a:p>
          <a:p>
            <a:pPr marL="353695">
              <a:lnSpc>
                <a:spcPct val="100000"/>
              </a:lnSpc>
            </a:pPr>
            <a:endParaRPr lang="en-US" sz="900" dirty="0" smtClean="0">
              <a:latin typeface="Calibri"/>
              <a:cs typeface="Calibri"/>
            </a:endParaRPr>
          </a:p>
          <a:p>
            <a:endParaRPr lang="en-US" sz="900" b="0" baseline="0" dirty="0">
              <a:solidFill>
                <a:srgbClr val="000000"/>
              </a:solidFill>
              <a:ea typeface="Osaka" charset="0"/>
              <a:cs typeface="Osaka" charset="0"/>
            </a:endParaRPr>
          </a:p>
        </p:txBody>
      </p:sp>
      <p:sp>
        <p:nvSpPr>
          <p:cNvPr id="317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r" eaLnBrk="1" hangingPunct="1"/>
            <a:fld id="{36CC93EB-311F-3F45-987F-E549C2DD530A}" type="slidenum">
              <a:rPr lang="en-US" altLang="ko-KR" sz="1200" b="0">
                <a:solidFill>
                  <a:schemeClr val="tx1"/>
                </a:solidFill>
                <a:latin typeface="Open Sans"/>
                <a:ea typeface="굴림" charset="0"/>
                <a:cs typeface="굴림" charset="0"/>
              </a:rPr>
              <a:pPr algn="r" eaLnBrk="1" hangingPunct="1"/>
              <a:t>5</a:t>
            </a:fld>
            <a:endParaRPr lang="en-US" altLang="ko-KR" sz="1200" b="0" dirty="0">
              <a:solidFill>
                <a:schemeClr val="tx1"/>
              </a:solidFill>
              <a:latin typeface="Open Sans"/>
              <a:ea typeface="굴림" charset="0"/>
              <a:cs typeface="굴림" charset="0"/>
            </a:endParaRPr>
          </a:p>
        </p:txBody>
      </p:sp>
    </p:spTree>
    <p:extLst>
      <p:ext uri="{BB962C8B-B14F-4D97-AF65-F5344CB8AC3E}">
        <p14:creationId xmlns:p14="http://schemas.microsoft.com/office/powerpoint/2010/main" val="60081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Open Sans"/>
                <a:ea typeface="+mn-ea"/>
                <a:cs typeface="+mn-cs"/>
              </a:rPr>
              <a:t>So that is why we have had two goals for the PK commission. </a:t>
            </a:r>
          </a:p>
          <a:p>
            <a:pPr lvl="0"/>
            <a:r>
              <a:rPr lang="en-US" sz="1200" kern="1200" dirty="0" smtClean="0">
                <a:solidFill>
                  <a:schemeClr val="tx1"/>
                </a:solidFill>
                <a:effectLst/>
                <a:latin typeface="Open Sans"/>
                <a:ea typeface="+mn-ea"/>
                <a:cs typeface="+mn-cs"/>
              </a:rPr>
              <a:t>Discredit and undermine the commission. </a:t>
            </a:r>
          </a:p>
          <a:p>
            <a:pPr lvl="1"/>
            <a:r>
              <a:rPr lang="en-US" sz="1200" kern="1200" dirty="0" smtClean="0">
                <a:solidFill>
                  <a:schemeClr val="tx1"/>
                </a:solidFill>
                <a:effectLst/>
                <a:latin typeface="Open Sans"/>
                <a:ea typeface="+mn-ea"/>
                <a:cs typeface="+mn-cs"/>
              </a:rPr>
              <a:t>Highlight its lack of transparency, overreach into state and local authority, exposure of voters’ private info, and lacks bi-partisanship, This also provides an opportunity to show that this commission that does not align with American values.</a:t>
            </a:r>
          </a:p>
          <a:p>
            <a:r>
              <a:rPr lang="en-US" sz="1200" kern="1200" dirty="0" smtClean="0">
                <a:solidFill>
                  <a:schemeClr val="tx1"/>
                </a:solidFill>
                <a:effectLst/>
                <a:latin typeface="Open Sans"/>
                <a:ea typeface="+mn-ea"/>
                <a:cs typeface="+mn-cs"/>
              </a:rPr>
              <a:t> </a:t>
            </a:r>
          </a:p>
          <a:p>
            <a:pPr lvl="0"/>
            <a:r>
              <a:rPr lang="en-US" sz="1200" kern="1200" dirty="0" smtClean="0">
                <a:solidFill>
                  <a:schemeClr val="tx1"/>
                </a:solidFill>
                <a:effectLst/>
                <a:latin typeface="Open Sans"/>
                <a:ea typeface="+mn-ea"/>
                <a:cs typeface="+mn-cs"/>
              </a:rPr>
              <a:t>Lead with values and pro-voter solutions</a:t>
            </a:r>
          </a:p>
          <a:p>
            <a:pPr lvl="1"/>
            <a:r>
              <a:rPr lang="en-US" sz="1200" kern="1200" dirty="0" smtClean="0">
                <a:solidFill>
                  <a:schemeClr val="tx1"/>
                </a:solidFill>
                <a:effectLst/>
                <a:latin typeface="Open Sans"/>
                <a:ea typeface="+mn-ea"/>
                <a:cs typeface="+mn-cs"/>
              </a:rPr>
              <a:t>If we are going to cut through the noise, simply highlighting every thing this commission is doing wrong is not enough.</a:t>
            </a:r>
          </a:p>
          <a:p>
            <a:pPr lvl="1"/>
            <a:r>
              <a:rPr lang="en-US" sz="1200" kern="1200" dirty="0" smtClean="0">
                <a:solidFill>
                  <a:schemeClr val="tx1"/>
                </a:solidFill>
                <a:effectLst/>
                <a:latin typeface="Open Sans"/>
                <a:ea typeface="+mn-ea"/>
                <a:cs typeface="+mn-cs"/>
              </a:rPr>
              <a:t>We have to provide our vision on how we improve elections and illustrate how those efforts encourage voter participation – which voter hold as a top value. </a:t>
            </a:r>
            <a:endParaRPr lang="en-US" sz="1200" kern="1200" dirty="0">
              <a:solidFill>
                <a:schemeClr val="tx1"/>
              </a:solidFill>
              <a:effectLst/>
              <a:latin typeface="Open Sans"/>
              <a:ea typeface="+mn-ea"/>
              <a:cs typeface="+mn-cs"/>
            </a:endParaRPr>
          </a:p>
        </p:txBody>
      </p:sp>
      <p:sp>
        <p:nvSpPr>
          <p:cNvPr id="4" name="Slide Number Placeholder 3"/>
          <p:cNvSpPr>
            <a:spLocks noGrp="1"/>
          </p:cNvSpPr>
          <p:nvPr>
            <p:ph type="sldNum" sz="quarter" idx="10"/>
          </p:nvPr>
        </p:nvSpPr>
        <p:spPr/>
        <p:txBody>
          <a:bodyPr/>
          <a:lstStyle/>
          <a:p>
            <a:fld id="{1863A69D-10BE-AB4B-8290-21BB6A2CBC36}" type="slidenum">
              <a:rPr lang="en-US" smtClean="0"/>
              <a:pPr/>
              <a:t>6</a:t>
            </a:fld>
            <a:endParaRPr lang="en-US" dirty="0"/>
          </a:p>
        </p:txBody>
      </p:sp>
    </p:spTree>
    <p:extLst>
      <p:ext uri="{BB962C8B-B14F-4D97-AF65-F5344CB8AC3E}">
        <p14:creationId xmlns:p14="http://schemas.microsoft.com/office/powerpoint/2010/main" val="34362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kern="1200" dirty="0" smtClean="0">
                <a:solidFill>
                  <a:schemeClr val="tx1"/>
                </a:solidFill>
                <a:effectLst/>
                <a:latin typeface="Open Sans"/>
                <a:ea typeface="+mn-ea"/>
                <a:cs typeface="+mn-cs"/>
              </a:rPr>
              <a:t>Slide 6:</a:t>
            </a:r>
            <a:r>
              <a:rPr lang="en-US" sz="1200" kern="1200" dirty="0" smtClean="0">
                <a:solidFill>
                  <a:schemeClr val="tx1"/>
                </a:solidFill>
                <a:effectLst/>
                <a:latin typeface="Open Sans"/>
                <a:ea typeface="+mn-ea"/>
                <a:cs typeface="+mn-cs"/>
              </a:rPr>
              <a:t> Values based messaging is the strongest strategy. Our top messages are </a:t>
            </a:r>
            <a:r>
              <a:rPr lang="en-US" sz="1200" b="1" kern="1200" dirty="0" smtClean="0">
                <a:solidFill>
                  <a:schemeClr val="tx1"/>
                </a:solidFill>
                <a:effectLst/>
                <a:latin typeface="Open Sans"/>
                <a:ea typeface="+mn-ea"/>
                <a:cs typeface="+mn-cs"/>
              </a:rPr>
              <a:t>freedom </a:t>
            </a:r>
            <a:r>
              <a:rPr lang="en-US" sz="1200" kern="1200" dirty="0" smtClean="0">
                <a:solidFill>
                  <a:schemeClr val="tx1"/>
                </a:solidFill>
                <a:effectLst/>
                <a:latin typeface="Open Sans"/>
                <a:ea typeface="+mn-ea"/>
                <a:cs typeface="+mn-cs"/>
              </a:rPr>
              <a:t>and </a:t>
            </a:r>
            <a:r>
              <a:rPr lang="en-US" sz="1200" b="1" kern="1200" dirty="0" smtClean="0">
                <a:solidFill>
                  <a:schemeClr val="tx1"/>
                </a:solidFill>
                <a:effectLst/>
                <a:latin typeface="Open Sans"/>
                <a:ea typeface="+mn-ea"/>
                <a:cs typeface="+mn-cs"/>
              </a:rPr>
              <a:t>democracy</a:t>
            </a:r>
            <a:r>
              <a:rPr lang="en-US" sz="1200" kern="1200" dirty="0" smtClean="0">
                <a:solidFill>
                  <a:schemeClr val="tx1"/>
                </a:solidFill>
                <a:effectLst/>
                <a:latin typeface="Open Sans"/>
                <a:ea typeface="+mn-ea"/>
                <a:cs typeface="+mn-cs"/>
              </a:rPr>
              <a:t>. People need some hope right now. When we lead with values then we can offer aspirational messages and why our solutions are best.</a:t>
            </a:r>
          </a:p>
          <a:p>
            <a:r>
              <a:rPr lang="en-US" sz="1200" kern="1200" dirty="0" smtClean="0">
                <a:solidFill>
                  <a:schemeClr val="tx1"/>
                </a:solidFill>
                <a:effectLst/>
                <a:latin typeface="Open Sans"/>
                <a:ea typeface="+mn-ea"/>
                <a:cs typeface="+mn-cs"/>
              </a:rPr>
              <a:t> </a:t>
            </a:r>
          </a:p>
          <a:p>
            <a:r>
              <a:rPr lang="en-US" sz="1200" kern="1200" dirty="0" smtClean="0">
                <a:solidFill>
                  <a:schemeClr val="tx1"/>
                </a:solidFill>
                <a:effectLst/>
                <a:latin typeface="Open Sans"/>
                <a:ea typeface="+mn-ea"/>
                <a:cs typeface="+mn-cs"/>
              </a:rPr>
              <a:t>Also provides an opportunity. Lift up recent voting rights wins in the states and in the courts. </a:t>
            </a:r>
          </a:p>
          <a:p>
            <a:r>
              <a:rPr lang="en-US" sz="1200" kern="1200" dirty="0" smtClean="0">
                <a:solidFill>
                  <a:schemeClr val="tx1"/>
                </a:solidFill>
                <a:effectLst/>
                <a:latin typeface="Open Sans"/>
                <a:ea typeface="+mn-ea"/>
                <a:cs typeface="+mn-cs"/>
              </a:rPr>
              <a:t> </a:t>
            </a:r>
          </a:p>
          <a:p>
            <a:r>
              <a:rPr lang="en-US" sz="1200" kern="1200" dirty="0" smtClean="0">
                <a:solidFill>
                  <a:schemeClr val="tx1"/>
                </a:solidFill>
                <a:effectLst/>
                <a:latin typeface="Open Sans"/>
                <a:ea typeface="+mn-ea"/>
                <a:cs typeface="+mn-cs"/>
              </a:rPr>
              <a:t>-This puts us on the offensive and the commission on the defensive. We can show how this commission is outside our values as Americans, our freedom to vote, and is not meeting the desire of the public to increase voter participation.</a:t>
            </a:r>
          </a:p>
          <a:p>
            <a:r>
              <a:rPr lang="en-US" sz="1200" kern="1200" dirty="0" smtClean="0">
                <a:solidFill>
                  <a:schemeClr val="tx1"/>
                </a:solidFill>
                <a:effectLst/>
                <a:latin typeface="Open Sans"/>
                <a:ea typeface="+mn-ea"/>
                <a:cs typeface="+mn-cs"/>
              </a:rPr>
              <a:t> </a:t>
            </a:r>
          </a:p>
          <a:p>
            <a:r>
              <a:rPr lang="en-US" sz="1200" kern="1200" dirty="0" smtClean="0">
                <a:solidFill>
                  <a:schemeClr val="tx1"/>
                </a:solidFill>
                <a:effectLst/>
                <a:latin typeface="Open Sans"/>
                <a:ea typeface="+mn-ea"/>
                <a:cs typeface="+mn-cs"/>
              </a:rPr>
              <a:t>-It allows us to build the record of what policies we know have a proven record to secure our elections and raise voter confidence.</a:t>
            </a:r>
          </a:p>
          <a:p>
            <a:r>
              <a:rPr lang="en-US" sz="1200" kern="1200" dirty="0" smtClean="0">
                <a:solidFill>
                  <a:schemeClr val="tx1"/>
                </a:solidFill>
                <a:effectLst/>
                <a:latin typeface="Open Sans"/>
                <a:ea typeface="+mn-ea"/>
                <a:cs typeface="+mn-cs"/>
              </a:rPr>
              <a:t> </a:t>
            </a:r>
          </a:p>
          <a:p>
            <a:r>
              <a:rPr lang="en-US" sz="1200" kern="1200" dirty="0" smtClean="0">
                <a:solidFill>
                  <a:schemeClr val="tx1"/>
                </a:solidFill>
                <a:effectLst/>
                <a:latin typeface="Open Sans"/>
                <a:ea typeface="+mn-ea"/>
                <a:cs typeface="+mn-cs"/>
              </a:rPr>
              <a:t>-Opportunity to lift up messengers like election officials and academics</a:t>
            </a:r>
            <a:endParaRPr lang="en-US" sz="1200" kern="1200" dirty="0">
              <a:solidFill>
                <a:schemeClr val="tx1"/>
              </a:solidFill>
              <a:effectLst/>
              <a:latin typeface="Open Sans"/>
              <a:ea typeface="+mn-ea"/>
              <a:cs typeface="+mn-cs"/>
            </a:endParaRPr>
          </a:p>
        </p:txBody>
      </p:sp>
      <p:sp>
        <p:nvSpPr>
          <p:cNvPr id="317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r" eaLnBrk="1" hangingPunct="1"/>
            <a:fld id="{36CC93EB-311F-3F45-987F-E549C2DD530A}" type="slidenum">
              <a:rPr lang="en-US" altLang="ko-KR" sz="1200" b="0">
                <a:solidFill>
                  <a:schemeClr val="tx1"/>
                </a:solidFill>
                <a:latin typeface="Open Sans"/>
                <a:ea typeface="굴림" charset="0"/>
                <a:cs typeface="굴림" charset="0"/>
              </a:rPr>
              <a:pPr algn="r" eaLnBrk="1" hangingPunct="1"/>
              <a:t>7</a:t>
            </a:fld>
            <a:endParaRPr lang="en-US" altLang="ko-KR" sz="1200" b="0" dirty="0">
              <a:solidFill>
                <a:schemeClr val="tx1"/>
              </a:solidFill>
              <a:latin typeface="Open Sans"/>
              <a:ea typeface="굴림" charset="0"/>
              <a:cs typeface="굴림" charset="0"/>
            </a:endParaRPr>
          </a:p>
        </p:txBody>
      </p:sp>
    </p:spTree>
    <p:extLst>
      <p:ext uri="{BB962C8B-B14F-4D97-AF65-F5344CB8AC3E}">
        <p14:creationId xmlns:p14="http://schemas.microsoft.com/office/powerpoint/2010/main" val="209022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400D7B7-9F44-4C66-9D3E-A93B63D82FBF}" type="slidenum">
              <a:rPr lang="en-US" smtClean="0"/>
              <a:t>8</a:t>
            </a:fld>
            <a:endParaRPr lang="en-US"/>
          </a:p>
        </p:txBody>
      </p:sp>
    </p:spTree>
    <p:extLst>
      <p:ext uri="{BB962C8B-B14F-4D97-AF65-F5344CB8AC3E}">
        <p14:creationId xmlns:p14="http://schemas.microsoft.com/office/powerpoint/2010/main" val="86729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smtClean="0">
                <a:solidFill>
                  <a:schemeClr val="tx1"/>
                </a:solidFill>
                <a:effectLst/>
                <a:latin typeface="Open Sans"/>
                <a:ea typeface="+mn-ea"/>
                <a:cs typeface="+mn-cs"/>
              </a:rPr>
              <a:t>-Rapid response </a:t>
            </a:r>
            <a:r>
              <a:rPr lang="en-US" sz="1200" kern="1200" dirty="0" err="1" smtClean="0">
                <a:solidFill>
                  <a:schemeClr val="tx1"/>
                </a:solidFill>
                <a:effectLst/>
                <a:latin typeface="Open Sans"/>
                <a:ea typeface="+mn-ea"/>
                <a:cs typeface="+mn-cs"/>
              </a:rPr>
              <a:t>comms</a:t>
            </a:r>
            <a:r>
              <a:rPr lang="en-US" sz="1200" kern="1200" dirty="0" smtClean="0">
                <a:solidFill>
                  <a:schemeClr val="tx1"/>
                </a:solidFill>
                <a:effectLst/>
                <a:latin typeface="Open Sans"/>
                <a:ea typeface="+mn-ea"/>
                <a:cs typeface="+mn-cs"/>
              </a:rPr>
              <a:t> meetings</a:t>
            </a:r>
          </a:p>
          <a:p>
            <a:r>
              <a:rPr lang="en-US" sz="1200" kern="1200" dirty="0" smtClean="0">
                <a:solidFill>
                  <a:schemeClr val="tx1"/>
                </a:solidFill>
                <a:effectLst/>
                <a:latin typeface="Open Sans"/>
                <a:ea typeface="+mn-ea"/>
                <a:cs typeface="+mn-cs"/>
              </a:rPr>
              <a:t>-Develop </a:t>
            </a:r>
            <a:r>
              <a:rPr lang="en-US" sz="1200" kern="1200" dirty="0" err="1" smtClean="0">
                <a:solidFill>
                  <a:schemeClr val="tx1"/>
                </a:solidFill>
                <a:effectLst/>
                <a:latin typeface="Open Sans"/>
                <a:ea typeface="+mn-ea"/>
                <a:cs typeface="+mn-cs"/>
              </a:rPr>
              <a:t>gudiance</a:t>
            </a:r>
            <a:r>
              <a:rPr lang="en-US" sz="1200" kern="1200" dirty="0" smtClean="0">
                <a:solidFill>
                  <a:schemeClr val="tx1"/>
                </a:solidFill>
                <a:effectLst/>
                <a:latin typeface="Open Sans"/>
                <a:ea typeface="+mn-ea"/>
                <a:cs typeface="+mn-cs"/>
              </a:rPr>
              <a:t> so we have a unified message</a:t>
            </a:r>
          </a:p>
          <a:p>
            <a:r>
              <a:rPr lang="en-US" sz="1200" kern="1200" dirty="0" smtClean="0">
                <a:solidFill>
                  <a:schemeClr val="tx1"/>
                </a:solidFill>
                <a:effectLst/>
                <a:latin typeface="Open Sans"/>
                <a:ea typeface="+mn-ea"/>
                <a:cs typeface="+mn-cs"/>
              </a:rPr>
              <a:t>-Other tools: social media and talking points</a:t>
            </a:r>
          </a:p>
          <a:p>
            <a:r>
              <a:rPr lang="en-US" sz="1200" kern="1200" dirty="0" smtClean="0">
                <a:solidFill>
                  <a:schemeClr val="tx1"/>
                </a:solidFill>
                <a:effectLst/>
                <a:latin typeface="Open Sans"/>
                <a:ea typeface="+mn-ea"/>
                <a:cs typeface="+mn-cs"/>
              </a:rPr>
              <a:t>-This played out in the 1</a:t>
            </a:r>
            <a:r>
              <a:rPr lang="en-US" sz="1200" kern="1200" baseline="30000" dirty="0" smtClean="0">
                <a:solidFill>
                  <a:schemeClr val="tx1"/>
                </a:solidFill>
                <a:effectLst/>
                <a:latin typeface="Open Sans"/>
                <a:ea typeface="+mn-ea"/>
                <a:cs typeface="+mn-cs"/>
              </a:rPr>
              <a:t>st</a:t>
            </a:r>
            <a:r>
              <a:rPr lang="en-US" sz="1200" kern="1200" dirty="0" smtClean="0">
                <a:solidFill>
                  <a:schemeClr val="tx1"/>
                </a:solidFill>
                <a:effectLst/>
                <a:latin typeface="Open Sans"/>
                <a:ea typeface="+mn-ea"/>
                <a:cs typeface="+mn-cs"/>
              </a:rPr>
              <a:t> commission meeting: The majority of articles lead with stories on the missteps of the commission, they are outside the effort to improve our elections and increase participation and because we had a unified voice especially on social media: #</a:t>
            </a:r>
            <a:r>
              <a:rPr lang="en-US" sz="1200" kern="1200" dirty="0" err="1" smtClean="0">
                <a:solidFill>
                  <a:schemeClr val="tx1"/>
                </a:solidFill>
                <a:effectLst/>
                <a:latin typeface="Open Sans"/>
                <a:ea typeface="+mn-ea"/>
                <a:cs typeface="+mn-cs"/>
              </a:rPr>
              <a:t>RespectmyVote</a:t>
            </a:r>
            <a:r>
              <a:rPr lang="en-US" sz="1200" kern="1200" dirty="0" smtClean="0">
                <a:solidFill>
                  <a:schemeClr val="tx1"/>
                </a:solidFill>
                <a:effectLst/>
                <a:latin typeface="Open Sans"/>
                <a:ea typeface="+mn-ea"/>
                <a:cs typeface="+mn-cs"/>
              </a:rPr>
              <a:t> trended nationally throughout the day so online our message was breaking through.</a:t>
            </a:r>
            <a:endParaRPr lang="en-US" sz="1200" kern="1200" dirty="0">
              <a:solidFill>
                <a:schemeClr val="tx1"/>
              </a:solidFill>
              <a:effectLst/>
              <a:latin typeface="Open Sans"/>
              <a:ea typeface="+mn-ea"/>
              <a:cs typeface="+mn-cs"/>
            </a:endParaRPr>
          </a:p>
        </p:txBody>
      </p:sp>
      <p:sp>
        <p:nvSpPr>
          <p:cNvPr id="317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r" eaLnBrk="1" hangingPunct="1"/>
            <a:fld id="{36CC93EB-311F-3F45-987F-E549C2DD530A}" type="slidenum">
              <a:rPr lang="en-US" altLang="ko-KR" sz="1200" b="0">
                <a:solidFill>
                  <a:schemeClr val="tx1"/>
                </a:solidFill>
                <a:latin typeface="Open Sans"/>
                <a:ea typeface="굴림" charset="0"/>
                <a:cs typeface="굴림" charset="0"/>
              </a:rPr>
              <a:pPr algn="r" eaLnBrk="1" hangingPunct="1"/>
              <a:t>9</a:t>
            </a:fld>
            <a:endParaRPr lang="en-US" altLang="ko-KR" sz="1200" b="0" dirty="0">
              <a:solidFill>
                <a:schemeClr val="tx1"/>
              </a:solidFill>
              <a:latin typeface="Open Sans"/>
              <a:ea typeface="굴림" charset="0"/>
              <a:cs typeface="굴림" charset="0"/>
            </a:endParaRPr>
          </a:p>
        </p:txBody>
      </p:sp>
    </p:spTree>
    <p:extLst>
      <p:ext uri="{BB962C8B-B14F-4D97-AF65-F5344CB8AC3E}">
        <p14:creationId xmlns:p14="http://schemas.microsoft.com/office/powerpoint/2010/main" val="44364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500" y="885825"/>
            <a:ext cx="6985000" cy="3673475"/>
          </a:xfrm>
          <a:noFill/>
        </p:spPr>
        <p:txBody>
          <a:bodyPr>
            <a:noAutofit/>
          </a:bodyPr>
          <a:lstStyle>
            <a:lvl1pPr>
              <a:defRPr sz="6000">
                <a:solidFill>
                  <a:srgbClr val="BC4B49"/>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37C570A4-25F6-FA41-8FB8-BFAF148C1C78}"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dirty="0"/>
          </a:p>
        </p:txBody>
      </p:sp>
    </p:spTree>
    <p:extLst>
      <p:ext uri="{BB962C8B-B14F-4D97-AF65-F5344CB8AC3E}">
        <p14:creationId xmlns:p14="http://schemas.microsoft.com/office/powerpoint/2010/main" val="300323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2895600" cy="1470025"/>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CF63DF1-FA33-8648-AC5A-A8FBDF30E0AB}"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
        <p:nvSpPr>
          <p:cNvPr id="7" name="TextBox 6"/>
          <p:cNvSpPr txBox="1"/>
          <p:nvPr userDrawn="1"/>
        </p:nvSpPr>
        <p:spPr>
          <a:xfrm>
            <a:off x="685800" y="2133600"/>
            <a:ext cx="2895600" cy="1477328"/>
          </a:xfrm>
          <a:prstGeom prst="rect">
            <a:avLst/>
          </a:prstGeom>
          <a:solidFill>
            <a:srgbClr val="FFFFFF">
              <a:alpha val="32000"/>
            </a:srgb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070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Heading">
    <p:bg>
      <p:bgPr>
        <a:solidFill>
          <a:srgbClr val="A6424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70914" y="3779171"/>
            <a:ext cx="8230268" cy="1414717"/>
          </a:xfrm>
          <a:ln>
            <a:noFill/>
          </a:ln>
        </p:spPr>
        <p:txBody>
          <a:bodyPr anchor="b">
            <a:noAutofit/>
          </a:bodyPr>
          <a:lstStyle>
            <a:lvl1pPr algn="l">
              <a:defRPr cap="all"/>
            </a:lvl1pPr>
          </a:lstStyle>
          <a:p>
            <a:r>
              <a:rPr lang="en-US" dirty="0" smtClean="0"/>
              <a:t>Click to edit Master title style</a:t>
            </a:r>
            <a:endParaRPr lang="en-US" dirty="0"/>
          </a:p>
        </p:txBody>
      </p:sp>
      <p:cxnSp>
        <p:nvCxnSpPr>
          <p:cNvPr id="8" name="Straight Connector 7"/>
          <p:cNvCxnSpPr/>
          <p:nvPr userDrawn="1"/>
        </p:nvCxnSpPr>
        <p:spPr>
          <a:xfrm>
            <a:off x="470914" y="5250963"/>
            <a:ext cx="823026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10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05358-A01C-6541-AC9D-2B2E6512493A}"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351371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1EECE-8233-0842-9805-FA4BCF7E612D}"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279252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76E571-AD8F-934C-9F32-1201F7736D6A}"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247950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2C7FB5-89FE-4D45-A74C-F60869E8EE3C}" type="datetime1">
              <a:rPr lang="en-US" smtClean="0"/>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331253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C4B49"/>
          </a:solidFill>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6E48A-DFCC-EE46-8AAF-18657A29DD65}" type="datetime1">
              <a:rPr lang="en-US" smtClean="0"/>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275393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C1D6-6D4D-F344-BADD-A2D0FDA5538A}" type="datetime1">
              <a:rPr lang="en-US" smtClean="0"/>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57526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BC4B49"/>
          </a:solidFill>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BDD7D-879F-FC47-91B9-7B43A549F09F}"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130176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AB08B858-F43B-B94E-A65D-3734DB447D17}"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B3F7B5-4467-8D4C-925F-8056E82AEA85}" type="slidenum">
              <a:rPr lang="en-US" smtClean="0"/>
              <a:t>‹#›</a:t>
            </a:fld>
            <a:endParaRPr lang="en-US"/>
          </a:p>
        </p:txBody>
      </p:sp>
    </p:spTree>
    <p:extLst>
      <p:ext uri="{BB962C8B-B14F-4D97-AF65-F5344CB8AC3E}">
        <p14:creationId xmlns:p14="http://schemas.microsoft.com/office/powerpoint/2010/main" val="2684302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2"/>
            <a:ext cx="9144000" cy="830262"/>
          </a:xfrm>
          <a:prstGeom prst="rect">
            <a:avLst/>
          </a:prstGeom>
          <a:solidFill>
            <a:srgbClr val="BC4B49"/>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Open Sans"/>
              </a:defRPr>
            </a:lvl1pPr>
          </a:lstStyle>
          <a:p>
            <a:fld id="{57FD26AC-BFDD-684D-BC63-95AAEEC05315}" type="datetime1">
              <a:rPr lang="en-US" smtClean="0"/>
              <a:t>9/11/17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Open Sans"/>
              </a:defRPr>
            </a:lvl1pPr>
          </a:lstStyle>
          <a:p>
            <a:endParaRPr lang="en-US" dirty="0"/>
          </a:p>
        </p:txBody>
      </p:sp>
      <p:pic>
        <p:nvPicPr>
          <p:cNvPr id="7" name="Picture 6" descr="ReThink Logo Satellite 2014.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590906" y="6418354"/>
            <a:ext cx="191787" cy="225199"/>
          </a:xfrm>
          <a:prstGeom prst="rect">
            <a:avLst/>
          </a:prstGeom>
        </p:spPr>
      </p:pic>
      <p:sp>
        <p:nvSpPr>
          <p:cNvPr id="10" name="Slide Number Placeholder 2"/>
          <p:cNvSpPr txBox="1">
            <a:spLocks/>
          </p:cNvSpPr>
          <p:nvPr userDrawn="1"/>
        </p:nvSpPr>
        <p:spPr>
          <a:xfrm>
            <a:off x="6520216" y="6342243"/>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D355066-454A-9940-8049-6C5B64C368EC}" type="slidenum">
              <a:rPr lang="en-US" sz="1400" b="0" smtClean="0">
                <a:solidFill>
                  <a:schemeClr val="tx1">
                    <a:lumMod val="50000"/>
                    <a:lumOff val="50000"/>
                  </a:schemeClr>
                </a:solidFill>
                <a:latin typeface="Open Sans"/>
                <a:cs typeface="Open Sans"/>
              </a:rPr>
              <a:pPr algn="r"/>
              <a:t>‹#›</a:t>
            </a:fld>
            <a:endParaRPr lang="en-US" sz="1400" b="0">
              <a:solidFill>
                <a:schemeClr val="tx1">
                  <a:lumMod val="50000"/>
                  <a:lumOff val="50000"/>
                </a:schemeClr>
              </a:solidFill>
              <a:latin typeface="Open Sans"/>
              <a:cs typeface="Open Sans"/>
            </a:endParaRPr>
          </a:p>
        </p:txBody>
      </p:sp>
    </p:spTree>
    <p:extLst>
      <p:ext uri="{BB962C8B-B14F-4D97-AF65-F5344CB8AC3E}">
        <p14:creationId xmlns:p14="http://schemas.microsoft.com/office/powerpoint/2010/main" val="29427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2800" b="1" kern="1200">
          <a:solidFill>
            <a:schemeClr val="bg1"/>
          </a:solidFill>
          <a:latin typeface="Open Sans"/>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85000"/>
              <a:lumOff val="15000"/>
            </a:schemeClr>
          </a:solidFill>
          <a:latin typeface="Open Sans"/>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Open Sans"/>
          <a:ea typeface="+mn-ea"/>
          <a:cs typeface="+mn-cs"/>
        </a:defRPr>
      </a:lvl2pPr>
      <a:lvl3pPr marL="1143000" indent="-228600" algn="l" defTabSz="457200" rtl="0" eaLnBrk="1" latinLnBrk="0" hangingPunct="1">
        <a:spcBef>
          <a:spcPct val="20000"/>
        </a:spcBef>
        <a:buFont typeface="Arial"/>
        <a:buChar char="•"/>
        <a:defRPr sz="2800" kern="1200">
          <a:solidFill>
            <a:schemeClr val="tx1">
              <a:lumMod val="85000"/>
              <a:lumOff val="15000"/>
            </a:schemeClr>
          </a:solidFill>
          <a:latin typeface="Open Sans"/>
          <a:ea typeface="+mn-ea"/>
          <a:cs typeface="+mn-cs"/>
        </a:defRPr>
      </a:lvl3pPr>
      <a:lvl4pPr marL="1600200" indent="-228600" algn="l" defTabSz="457200" rtl="0" eaLnBrk="1" latinLnBrk="0" hangingPunct="1">
        <a:spcBef>
          <a:spcPct val="20000"/>
        </a:spcBef>
        <a:buFont typeface="Arial"/>
        <a:buChar char="–"/>
        <a:defRPr sz="2800" kern="1200">
          <a:solidFill>
            <a:schemeClr val="tx1">
              <a:lumMod val="85000"/>
              <a:lumOff val="15000"/>
            </a:schemeClr>
          </a:solidFill>
          <a:latin typeface="Open Sans"/>
          <a:ea typeface="+mn-ea"/>
          <a:cs typeface="+mn-cs"/>
        </a:defRPr>
      </a:lvl4pPr>
      <a:lvl5pPr marL="2057400" indent="-228600" algn="l" defTabSz="457200" rtl="0" eaLnBrk="1" latinLnBrk="0" hangingPunct="1">
        <a:spcBef>
          <a:spcPct val="20000"/>
        </a:spcBef>
        <a:buFont typeface="Arial"/>
        <a:buChar char="»"/>
        <a:defRPr sz="2800" kern="1200">
          <a:solidFill>
            <a:schemeClr val="tx1">
              <a:lumMod val="85000"/>
              <a:lumOff val="15000"/>
            </a:schemeClr>
          </a:solidFill>
          <a:latin typeface="Open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bit.ly/ToposVideo2" TargetMode="External"/><Relationship Id="rId4"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Think Logo square 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111" y="2463553"/>
            <a:ext cx="7263677" cy="2083294"/>
          </a:xfrm>
          <a:prstGeom prst="rect">
            <a:avLst/>
          </a:prstGeom>
        </p:spPr>
      </p:pic>
    </p:spTree>
    <p:extLst>
      <p:ext uri="{BB962C8B-B14F-4D97-AF65-F5344CB8AC3E}">
        <p14:creationId xmlns:p14="http://schemas.microsoft.com/office/powerpoint/2010/main" val="1561933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D3740"/>
          </a:solidFill>
        </p:spPr>
        <p:txBody>
          <a:bodyPr/>
          <a:lstStyle/>
          <a:p>
            <a:r>
              <a:rPr lang="en-US" dirty="0" smtClean="0"/>
              <a:t>What’s Next?</a:t>
            </a:r>
            <a:endParaRPr lang="en-US" dirty="0"/>
          </a:p>
        </p:txBody>
      </p:sp>
      <p:pic>
        <p:nvPicPr>
          <p:cNvPr id="9" name="Content Placeholder 8" descr="Timeline NvO.png"/>
          <p:cNvPicPr>
            <a:picLocks noGrp="1" noChangeAspect="1"/>
          </p:cNvPicPr>
          <p:nvPr>
            <p:ph idx="1"/>
          </p:nvPr>
        </p:nvPicPr>
        <p:blipFill>
          <a:blip r:embed="rId3">
            <a:extLst>
              <a:ext uri="{28A0092B-C50C-407E-A947-70E740481C1C}">
                <a14:useLocalDpi xmlns:a14="http://schemas.microsoft.com/office/drawing/2010/main"/>
              </a:ext>
            </a:extLst>
          </a:blip>
          <a:srcRect t="-670" b="-670"/>
          <a:stretch>
            <a:fillRect/>
          </a:stretch>
        </p:blipFill>
        <p:spPr>
          <a:xfrm>
            <a:off x="0" y="1476375"/>
            <a:ext cx="9144000" cy="4524375"/>
          </a:xfrm>
        </p:spPr>
      </p:pic>
      <p:sp>
        <p:nvSpPr>
          <p:cNvPr id="10" name="Line Callout 1 9"/>
          <p:cNvSpPr/>
          <p:nvPr/>
        </p:nvSpPr>
        <p:spPr>
          <a:xfrm>
            <a:off x="5799560" y="1716958"/>
            <a:ext cx="1112705" cy="345569"/>
          </a:xfrm>
          <a:prstGeom prst="borderCallout1">
            <a:avLst>
              <a:gd name="adj1" fmla="val 50457"/>
              <a:gd name="adj2" fmla="val -1515"/>
              <a:gd name="adj3" fmla="val 112500"/>
              <a:gd name="adj4" fmla="val -38333"/>
            </a:avLst>
          </a:prstGeom>
          <a:solidFill>
            <a:schemeClr val="bg1"/>
          </a:solidFill>
          <a:ln>
            <a:solidFill>
              <a:srgbClr val="69131A"/>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050" dirty="0">
                <a:solidFill>
                  <a:schemeClr val="tx1">
                    <a:lumMod val="75000"/>
                    <a:lumOff val="25000"/>
                  </a:schemeClr>
                </a:solidFill>
                <a:latin typeface="Open Sans"/>
                <a:cs typeface="Open Sans"/>
              </a:rPr>
              <a:t>Election Day</a:t>
            </a:r>
          </a:p>
        </p:txBody>
      </p:sp>
      <p:sp>
        <p:nvSpPr>
          <p:cNvPr id="11" name="Line Callout 1 10"/>
          <p:cNvSpPr/>
          <p:nvPr/>
        </p:nvSpPr>
        <p:spPr>
          <a:xfrm>
            <a:off x="7063998" y="2846380"/>
            <a:ext cx="1180143" cy="345569"/>
          </a:xfrm>
          <a:prstGeom prst="borderCallout1">
            <a:avLst>
              <a:gd name="adj1" fmla="val 50457"/>
              <a:gd name="adj2" fmla="val -1515"/>
              <a:gd name="adj3" fmla="val 112500"/>
              <a:gd name="adj4" fmla="val -38333"/>
            </a:avLst>
          </a:prstGeom>
          <a:solidFill>
            <a:schemeClr val="bg1"/>
          </a:solidFill>
          <a:ln>
            <a:solidFill>
              <a:srgbClr val="69131A"/>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050" dirty="0">
                <a:solidFill>
                  <a:schemeClr val="tx1">
                    <a:lumMod val="75000"/>
                    <a:lumOff val="25000"/>
                  </a:schemeClr>
                </a:solidFill>
                <a:latin typeface="Open Sans"/>
                <a:cs typeface="Open Sans"/>
              </a:rPr>
              <a:t>Inauguration</a:t>
            </a:r>
          </a:p>
        </p:txBody>
      </p:sp>
    </p:spTree>
    <p:extLst>
      <p:ext uri="{BB962C8B-B14F-4D97-AF65-F5344CB8AC3E}">
        <p14:creationId xmlns:p14="http://schemas.microsoft.com/office/powerpoint/2010/main" val="159555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9700" y="3136900"/>
            <a:ext cx="184666" cy="369332"/>
          </a:xfrm>
          <a:prstGeom prst="rect">
            <a:avLst/>
          </a:prstGeom>
          <a:noFill/>
        </p:spPr>
        <p:txBody>
          <a:bodyPr wrap="none" rtlCol="0">
            <a:spAutoFit/>
          </a:bodyPr>
          <a:lstStyle/>
          <a:p>
            <a:endParaRPr lang="en-US" dirty="0">
              <a:latin typeface="Open Sans"/>
            </a:endParaRPr>
          </a:p>
        </p:txBody>
      </p:sp>
      <p:sp>
        <p:nvSpPr>
          <p:cNvPr id="4" name="TextBox 3"/>
          <p:cNvSpPr txBox="1">
            <a:spLocks noChangeArrowheads="1"/>
          </p:cNvSpPr>
          <p:nvPr/>
        </p:nvSpPr>
        <p:spPr bwMode="auto">
          <a:xfrm>
            <a:off x="-10906" y="-2"/>
            <a:ext cx="9168260" cy="747394"/>
          </a:xfrm>
          <a:prstGeom prst="rect">
            <a:avLst/>
          </a:prstGeom>
          <a:solidFill>
            <a:srgbClr val="2D3740"/>
          </a:solidFill>
          <a:ln>
            <a:noFill/>
          </a:ln>
          <a:extLst/>
        </p:spPr>
        <p:txBody>
          <a:bodyPr>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eaLnBrk="1" hangingPunct="1"/>
            <a:endParaRPr lang="en-US" dirty="0">
              <a:solidFill>
                <a:schemeClr val="tx2">
                  <a:lumMod val="40000"/>
                  <a:lumOff val="60000"/>
                </a:schemeClr>
              </a:solidFill>
              <a:latin typeface="Open Sans"/>
            </a:endParaRPr>
          </a:p>
        </p:txBody>
      </p:sp>
      <p:sp>
        <p:nvSpPr>
          <p:cNvPr id="5" name="Text Box 55"/>
          <p:cNvSpPr txBox="1">
            <a:spLocks noChangeArrowheads="1"/>
          </p:cNvSpPr>
          <p:nvPr/>
        </p:nvSpPr>
        <p:spPr bwMode="auto">
          <a:xfrm>
            <a:off x="-14733" y="120312"/>
            <a:ext cx="91587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ctr"/>
            <a:r>
              <a:rPr lang="en-US" altLang="ko-KR" sz="2800" dirty="0" smtClean="0">
                <a:latin typeface="Open Sans"/>
                <a:cs typeface="Open Sans"/>
              </a:rPr>
              <a:t>Questions</a:t>
            </a:r>
            <a:endParaRPr lang="en-US" altLang="ko-KR" sz="2800" dirty="0">
              <a:latin typeface="Open Sans"/>
              <a:cs typeface="Open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7392"/>
            <a:ext cx="9144000" cy="6110609"/>
          </a:xfrm>
          <a:prstGeom prst="rect">
            <a:avLst/>
          </a:prstGeom>
        </p:spPr>
      </p:pic>
    </p:spTree>
    <p:extLst>
      <p:ext uri="{BB962C8B-B14F-4D97-AF65-F5344CB8AC3E}">
        <p14:creationId xmlns:p14="http://schemas.microsoft.com/office/powerpoint/2010/main" val="2455757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1F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Communications and Messaging</a:t>
            </a:r>
            <a:endParaRPr lang="en-US" dirty="0"/>
          </a:p>
        </p:txBody>
      </p:sp>
      <p:sp>
        <p:nvSpPr>
          <p:cNvPr id="3" name="TextBox 2"/>
          <p:cNvSpPr txBox="1"/>
          <p:nvPr/>
        </p:nvSpPr>
        <p:spPr>
          <a:xfrm>
            <a:off x="1435100" y="360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3979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1F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E1F22"/>
          </a:solidFill>
        </p:spPr>
        <p:txBody>
          <a:bodyPr/>
          <a:lstStyle/>
          <a:p>
            <a:r>
              <a:rPr lang="en-US" dirty="0" smtClean="0"/>
              <a:t>Current Climate</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596" t="3025" r="7869" b="16388"/>
          <a:stretch/>
        </p:blipFill>
        <p:spPr>
          <a:xfrm>
            <a:off x="0" y="825500"/>
            <a:ext cx="4610048" cy="296206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837" t="14116" r="5713"/>
          <a:stretch/>
        </p:blipFill>
        <p:spPr>
          <a:xfrm>
            <a:off x="4549562" y="825500"/>
            <a:ext cx="4594438" cy="2962069"/>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2379"/>
          <a:stretch/>
        </p:blipFill>
        <p:spPr>
          <a:xfrm>
            <a:off x="914" y="3724885"/>
            <a:ext cx="4571086" cy="3160009"/>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5151" t="553" r="15893" b="4963"/>
          <a:stretch/>
        </p:blipFill>
        <p:spPr>
          <a:xfrm>
            <a:off x="4490746" y="3724886"/>
            <a:ext cx="4653254" cy="3143486"/>
          </a:xfrm>
          <a:prstGeom prst="rect">
            <a:avLst/>
          </a:prstGeom>
        </p:spPr>
      </p:pic>
    </p:spTree>
    <p:extLst>
      <p:ext uri="{BB962C8B-B14F-4D97-AF65-F5344CB8AC3E}">
        <p14:creationId xmlns:p14="http://schemas.microsoft.com/office/powerpoint/2010/main" val="1944487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E1F22"/>
          </a:solidFill>
        </p:spPr>
        <p:txBody>
          <a:bodyPr/>
          <a:lstStyle/>
          <a:p>
            <a:r>
              <a:rPr lang="en-US" dirty="0" smtClean="0"/>
              <a:t>Public Opinion</a:t>
            </a:r>
            <a:endParaRPr lang="en-US" dirty="0"/>
          </a:p>
        </p:txBody>
      </p:sp>
      <p:sp>
        <p:nvSpPr>
          <p:cNvPr id="4" name="TextBox 3"/>
          <p:cNvSpPr txBox="1"/>
          <p:nvPr/>
        </p:nvSpPr>
        <p:spPr>
          <a:xfrm>
            <a:off x="601582" y="1238497"/>
            <a:ext cx="7927474" cy="4293479"/>
          </a:xfrm>
          <a:prstGeom prst="rect">
            <a:avLst/>
          </a:prstGeom>
          <a:noFill/>
        </p:spPr>
        <p:txBody>
          <a:bodyPr wrap="square" lIns="121917" tIns="60958" rIns="121917" bIns="60958" rtlCol="0">
            <a:spAutoFit/>
          </a:bodyPr>
          <a:lstStyle/>
          <a:p>
            <a:pPr marL="548640" indent="-548640">
              <a:spcAft>
                <a:spcPts val="1800"/>
              </a:spcAft>
              <a:buClr>
                <a:srgbClr val="800000"/>
              </a:buClr>
              <a:buFont typeface="Arial"/>
              <a:buChar char="•"/>
            </a:pPr>
            <a:r>
              <a:rPr lang="en-US" sz="3200" b="1" dirty="0" smtClean="0">
                <a:solidFill>
                  <a:srgbClr val="7E1F22"/>
                </a:solidFill>
                <a:latin typeface="Open Sans"/>
                <a:cs typeface="Open Sans"/>
              </a:rPr>
              <a:t>56% of Americans do not believe </a:t>
            </a:r>
            <a:r>
              <a:rPr lang="en-US" sz="3200" b="1" dirty="0" smtClean="0">
                <a:solidFill>
                  <a:schemeClr val="tx1">
                    <a:lumMod val="50000"/>
                    <a:lumOff val="50000"/>
                  </a:schemeClr>
                </a:solidFill>
                <a:latin typeface="Open Sans"/>
                <a:cs typeface="Open Sans"/>
              </a:rPr>
              <a:t>Trump’s claims that </a:t>
            </a:r>
            <a:r>
              <a:rPr lang="en-US" sz="3200" b="1" dirty="0" smtClean="0">
                <a:solidFill>
                  <a:srgbClr val="7E1F22"/>
                </a:solidFill>
                <a:latin typeface="Open Sans"/>
                <a:cs typeface="Open Sans"/>
              </a:rPr>
              <a:t>millions of non-citizens voted</a:t>
            </a:r>
            <a:r>
              <a:rPr lang="en-US" sz="3200" b="1" dirty="0" smtClean="0">
                <a:solidFill>
                  <a:schemeClr val="tx1">
                    <a:lumMod val="50000"/>
                    <a:lumOff val="50000"/>
                  </a:schemeClr>
                </a:solidFill>
                <a:latin typeface="Open Sans"/>
                <a:cs typeface="Open Sans"/>
              </a:rPr>
              <a:t> in the 2016 election (</a:t>
            </a:r>
            <a:r>
              <a:rPr lang="en-US" sz="3200" b="1" dirty="0" err="1" smtClean="0">
                <a:solidFill>
                  <a:schemeClr val="tx1">
                    <a:lumMod val="50000"/>
                    <a:lumOff val="50000"/>
                  </a:schemeClr>
                </a:solidFill>
                <a:latin typeface="Open Sans"/>
                <a:cs typeface="Open Sans"/>
              </a:rPr>
              <a:t>YouGov</a:t>
            </a:r>
            <a:r>
              <a:rPr lang="en-US" sz="3200" b="1" dirty="0" smtClean="0">
                <a:solidFill>
                  <a:schemeClr val="tx1">
                    <a:lumMod val="50000"/>
                    <a:lumOff val="50000"/>
                  </a:schemeClr>
                </a:solidFill>
                <a:latin typeface="Open Sans"/>
                <a:cs typeface="Open Sans"/>
              </a:rPr>
              <a:t>/Economist)</a:t>
            </a:r>
          </a:p>
          <a:p>
            <a:pPr marL="548640" indent="-548640">
              <a:spcAft>
                <a:spcPts val="1800"/>
              </a:spcAft>
              <a:buClr>
                <a:srgbClr val="800000"/>
              </a:buClr>
              <a:buFont typeface="Arial"/>
              <a:buChar char="•"/>
            </a:pPr>
            <a:r>
              <a:rPr lang="en-US" sz="3200" b="1" dirty="0" smtClean="0">
                <a:solidFill>
                  <a:schemeClr val="tx1">
                    <a:lumMod val="50000"/>
                    <a:lumOff val="50000"/>
                  </a:schemeClr>
                </a:solidFill>
                <a:latin typeface="Open Sans"/>
                <a:cs typeface="Open Sans"/>
              </a:rPr>
              <a:t>Despite that, </a:t>
            </a:r>
            <a:r>
              <a:rPr lang="en-US" sz="3200" b="1" dirty="0" smtClean="0">
                <a:solidFill>
                  <a:srgbClr val="7E1F22"/>
                </a:solidFill>
                <a:latin typeface="Open Sans"/>
                <a:cs typeface="Open Sans"/>
              </a:rPr>
              <a:t>59% of voters </a:t>
            </a:r>
            <a:r>
              <a:rPr lang="en-US" sz="3200" b="1" dirty="0" smtClean="0">
                <a:solidFill>
                  <a:schemeClr val="tx1">
                    <a:lumMod val="50000"/>
                    <a:lumOff val="50000"/>
                  </a:schemeClr>
                </a:solidFill>
                <a:latin typeface="Open Sans"/>
                <a:cs typeface="Open Sans"/>
              </a:rPr>
              <a:t>are concerned with </a:t>
            </a:r>
            <a:r>
              <a:rPr lang="en-US" sz="3200" b="1" dirty="0" smtClean="0">
                <a:solidFill>
                  <a:srgbClr val="7E1F22"/>
                </a:solidFill>
                <a:latin typeface="Open Sans"/>
                <a:cs typeface="Open Sans"/>
              </a:rPr>
              <a:t>voter fraud </a:t>
            </a:r>
            <a:r>
              <a:rPr lang="en-US" sz="3200" b="1" dirty="0" smtClean="0">
                <a:solidFill>
                  <a:schemeClr val="tx1">
                    <a:lumMod val="50000"/>
                    <a:lumOff val="50000"/>
                  </a:schemeClr>
                </a:solidFill>
                <a:latin typeface="Open Sans"/>
                <a:cs typeface="Open Sans"/>
              </a:rPr>
              <a:t>in 2016 election and </a:t>
            </a:r>
            <a:r>
              <a:rPr lang="en-US" sz="3200" b="1" dirty="0" smtClean="0">
                <a:solidFill>
                  <a:srgbClr val="7E1F22"/>
                </a:solidFill>
                <a:latin typeface="Open Sans"/>
                <a:cs typeface="Open Sans"/>
              </a:rPr>
              <a:t>65% in the next election</a:t>
            </a:r>
            <a:r>
              <a:rPr lang="en-US" sz="3200" b="1" dirty="0" smtClean="0">
                <a:solidFill>
                  <a:schemeClr val="tx1">
                    <a:lumMod val="50000"/>
                    <a:lumOff val="50000"/>
                  </a:schemeClr>
                </a:solidFill>
                <a:latin typeface="Open Sans"/>
                <a:cs typeface="Open Sans"/>
              </a:rPr>
              <a:t> (Morning Consult)</a:t>
            </a:r>
          </a:p>
        </p:txBody>
      </p:sp>
    </p:spTree>
    <p:extLst>
      <p:ext uri="{BB962C8B-B14F-4D97-AF65-F5344CB8AC3E}">
        <p14:creationId xmlns:p14="http://schemas.microsoft.com/office/powerpoint/2010/main" val="209230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5"/>
          <p:cNvSpPr txBox="1">
            <a:spLocks noChangeArrowheads="1"/>
          </p:cNvSpPr>
          <p:nvPr/>
        </p:nvSpPr>
        <p:spPr bwMode="auto">
          <a:xfrm>
            <a:off x="-14733" y="140759"/>
            <a:ext cx="91587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ctr"/>
            <a:r>
              <a:rPr lang="en-US" altLang="ko-KR" sz="2400" dirty="0">
                <a:latin typeface="Open Sans"/>
                <a:cs typeface="Open Sans"/>
              </a:rPr>
              <a:t>Our groups &amp; spokespeople</a:t>
            </a:r>
            <a:r>
              <a:rPr lang="en-US" altLang="ko-KR" sz="2400" dirty="0" smtClean="0">
                <a:latin typeface="Open Sans"/>
                <a:cs typeface="Open Sans"/>
              </a:rPr>
              <a:t>: What do we say?</a:t>
            </a:r>
            <a:endParaRPr lang="en-US" altLang="ko-KR" sz="2400" dirty="0">
              <a:latin typeface="Open Sans"/>
              <a:cs typeface="Open Sans"/>
            </a:endParaRPr>
          </a:p>
        </p:txBody>
      </p:sp>
      <p:sp>
        <p:nvSpPr>
          <p:cNvPr id="18" name="Text Box 55"/>
          <p:cNvSpPr txBox="1">
            <a:spLocks noChangeArrowheads="1"/>
          </p:cNvSpPr>
          <p:nvPr/>
        </p:nvSpPr>
        <p:spPr bwMode="auto">
          <a:xfrm>
            <a:off x="-14733" y="120312"/>
            <a:ext cx="91587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ctr"/>
            <a:r>
              <a:rPr lang="en-US" altLang="ko-KR" sz="2800" dirty="0" smtClean="0">
                <a:latin typeface="Open Sans"/>
                <a:cs typeface="Open Sans"/>
              </a:rPr>
              <a:t>Framing: Lead with Values</a:t>
            </a:r>
            <a:endParaRPr lang="en-US" altLang="ko-KR" sz="2800" dirty="0">
              <a:latin typeface="Open Sans"/>
              <a:cs typeface="Open San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20" y="5411970"/>
            <a:ext cx="2666987" cy="1145335"/>
          </a:xfrm>
          <a:prstGeom prst="rect">
            <a:avLst/>
          </a:prstGeom>
        </p:spPr>
      </p:pic>
      <p:graphicFrame>
        <p:nvGraphicFramePr>
          <p:cNvPr id="19" name="object 111"/>
          <p:cNvGraphicFramePr>
            <a:graphicFrameLocks noGrp="1"/>
          </p:cNvGraphicFramePr>
          <p:nvPr>
            <p:extLst/>
          </p:nvPr>
        </p:nvGraphicFramePr>
        <p:xfrm>
          <a:off x="498966" y="1727658"/>
          <a:ext cx="7961679" cy="324994"/>
        </p:xfrm>
        <a:graphic>
          <a:graphicData uri="http://schemas.openxmlformats.org/drawingml/2006/table">
            <a:tbl>
              <a:tblPr firstRow="1" bandRow="1">
                <a:tableStyleId>{2D5ABB26-0587-4C30-8999-92F81FD0307C}</a:tableStyleId>
              </a:tblPr>
              <a:tblGrid>
                <a:gridCol w="1235755"/>
                <a:gridCol w="2735029"/>
                <a:gridCol w="1021165"/>
                <a:gridCol w="487819"/>
                <a:gridCol w="773149"/>
                <a:gridCol w="876300"/>
                <a:gridCol w="832462"/>
              </a:tblGrid>
              <a:tr h="324994">
                <a:tc>
                  <a:txBody>
                    <a:bodyPr/>
                    <a:lstStyle/>
                    <a:p>
                      <a:pPr marR="460375" algn="l">
                        <a:lnSpc>
                          <a:spcPct val="100000"/>
                        </a:lnSpc>
                        <a:spcBef>
                          <a:spcPts val="300"/>
                        </a:spcBef>
                      </a:pPr>
                      <a:r>
                        <a:rPr lang="en-US" sz="1600" b="1" spc="-5" dirty="0" smtClean="0">
                          <a:solidFill>
                            <a:schemeClr val="tx1">
                              <a:lumMod val="50000"/>
                              <a:lumOff val="50000"/>
                            </a:schemeClr>
                          </a:solidFill>
                          <a:latin typeface="Open Sans" charset="0"/>
                          <a:ea typeface="Open Sans" charset="0"/>
                          <a:cs typeface="Open Sans" charset="0"/>
                        </a:rPr>
                        <a:t>Total</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31</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11</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nSpc>
                          <a:spcPct val="100000"/>
                        </a:lnSpc>
                        <a:spcBef>
                          <a:spcPts val="835"/>
                        </a:spcBef>
                      </a:pPr>
                      <a:r>
                        <a:rPr lang="is-IS" sz="1600" b="1" spc="-15" dirty="0" smtClean="0">
                          <a:solidFill>
                            <a:srgbClr val="FFFFFF"/>
                          </a:solidFill>
                          <a:latin typeface="Open Sans" charset="0"/>
                          <a:ea typeface="Open Sans" charset="0"/>
                          <a:cs typeface="Open Sans" charset="0"/>
                        </a:rPr>
                        <a:t>19</a:t>
                      </a:r>
                      <a:endParaRPr lang="is-IS" sz="1600" dirty="0">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56</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object 111"/>
          <p:cNvGraphicFramePr>
            <a:graphicFrameLocks noGrp="1"/>
          </p:cNvGraphicFramePr>
          <p:nvPr>
            <p:extLst/>
          </p:nvPr>
        </p:nvGraphicFramePr>
        <p:xfrm>
          <a:off x="498966" y="2127720"/>
          <a:ext cx="7961676" cy="324994"/>
        </p:xfrm>
        <a:graphic>
          <a:graphicData uri="http://schemas.openxmlformats.org/drawingml/2006/table">
            <a:tbl>
              <a:tblPr firstRow="1" bandRow="1">
                <a:tableStyleId>{2D5ABB26-0587-4C30-8999-92F81FD0307C}</a:tableStyleId>
              </a:tblPr>
              <a:tblGrid>
                <a:gridCol w="1946705"/>
                <a:gridCol w="1543347"/>
                <a:gridCol w="1308769"/>
                <a:gridCol w="680946"/>
                <a:gridCol w="745111"/>
                <a:gridCol w="668774"/>
                <a:gridCol w="1068024"/>
              </a:tblGrid>
              <a:tr h="324994">
                <a:tc>
                  <a:txBody>
                    <a:bodyPr/>
                    <a:lstStyle/>
                    <a:p>
                      <a:pPr marR="460375" algn="l">
                        <a:lnSpc>
                          <a:spcPct val="100000"/>
                        </a:lnSpc>
                        <a:spcBef>
                          <a:spcPts val="300"/>
                        </a:spcBef>
                      </a:pPr>
                      <a:r>
                        <a:rPr lang="en-US" sz="1600" b="1" spc="-5" dirty="0" smtClean="0">
                          <a:solidFill>
                            <a:schemeClr val="tx1">
                              <a:lumMod val="50000"/>
                              <a:lumOff val="50000"/>
                            </a:schemeClr>
                          </a:solidFill>
                          <a:latin typeface="Open Sans" charset="0"/>
                          <a:ea typeface="Open Sans" charset="0"/>
                          <a:cs typeface="Open Sans" charset="0"/>
                        </a:rPr>
                        <a:t>Democrats</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44</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18</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gn="ctr">
                        <a:lnSpc>
                          <a:spcPct val="100000"/>
                        </a:lnSpc>
                        <a:spcBef>
                          <a:spcPts val="835"/>
                        </a:spcBef>
                      </a:pPr>
                      <a:r>
                        <a:rPr lang="is-IS" sz="1600" b="1" spc="-15" dirty="0" smtClean="0">
                          <a:solidFill>
                            <a:srgbClr val="FFFFFF"/>
                          </a:solidFill>
                          <a:latin typeface="Open Sans" charset="0"/>
                          <a:ea typeface="Open Sans" charset="0"/>
                          <a:cs typeface="Open Sans" charset="0"/>
                        </a:rPr>
                        <a:t>14</a:t>
                      </a:r>
                      <a:endParaRPr lang="is-IS" sz="1600" dirty="0">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45</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1" name="object 111"/>
          <p:cNvGraphicFramePr>
            <a:graphicFrameLocks noGrp="1"/>
          </p:cNvGraphicFramePr>
          <p:nvPr>
            <p:extLst/>
          </p:nvPr>
        </p:nvGraphicFramePr>
        <p:xfrm>
          <a:off x="498966" y="2509302"/>
          <a:ext cx="7899401" cy="363501"/>
        </p:xfrm>
        <a:graphic>
          <a:graphicData uri="http://schemas.openxmlformats.org/drawingml/2006/table">
            <a:tbl>
              <a:tblPr firstRow="1" bandRow="1">
                <a:tableStyleId>{2D5ABB26-0587-4C30-8999-92F81FD0307C}</a:tableStyleId>
              </a:tblPr>
              <a:tblGrid>
                <a:gridCol w="1377187"/>
                <a:gridCol w="2684365"/>
                <a:gridCol w="1064399"/>
                <a:gridCol w="310953"/>
                <a:gridCol w="834448"/>
                <a:gridCol w="965200"/>
                <a:gridCol w="662849"/>
              </a:tblGrid>
              <a:tr h="363501">
                <a:tc>
                  <a:txBody>
                    <a:bodyPr/>
                    <a:lstStyle/>
                    <a:p>
                      <a:pPr marR="460375" algn="l">
                        <a:lnSpc>
                          <a:spcPct val="100000"/>
                        </a:lnSpc>
                        <a:spcBef>
                          <a:spcPts val="300"/>
                        </a:spcBef>
                      </a:pPr>
                      <a:r>
                        <a:rPr lang="en-US" sz="1600" b="1" spc="-5" dirty="0" err="1" smtClean="0">
                          <a:solidFill>
                            <a:schemeClr val="tx1">
                              <a:lumMod val="50000"/>
                              <a:lumOff val="50000"/>
                            </a:schemeClr>
                          </a:solidFill>
                          <a:latin typeface="Open Sans" charset="0"/>
                          <a:ea typeface="Open Sans" charset="0"/>
                          <a:cs typeface="Open Sans" charset="0"/>
                        </a:rPr>
                        <a:t>Ind</a:t>
                      </a:r>
                      <a:r>
                        <a:rPr lang="en-US" sz="1600" b="1" spc="-5" dirty="0" smtClean="0">
                          <a:solidFill>
                            <a:schemeClr val="tx1">
                              <a:lumMod val="50000"/>
                              <a:lumOff val="50000"/>
                            </a:schemeClr>
                          </a:solidFill>
                          <a:latin typeface="Open Sans" charset="0"/>
                          <a:ea typeface="Open Sans" charset="0"/>
                          <a:cs typeface="Open Sans" charset="0"/>
                        </a:rPr>
                        <a:t>/DK</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26</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7</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gn="ctr">
                        <a:lnSpc>
                          <a:spcPct val="100000"/>
                        </a:lnSpc>
                        <a:spcBef>
                          <a:spcPts val="835"/>
                        </a:spcBef>
                      </a:pPr>
                      <a:r>
                        <a:rPr lang="is-IS" sz="1600" b="1" dirty="0" smtClean="0">
                          <a:solidFill>
                            <a:schemeClr val="bg1"/>
                          </a:solidFill>
                          <a:latin typeface="Open Sans" charset="0"/>
                          <a:ea typeface="Open Sans" charset="0"/>
                          <a:cs typeface="Open Sans" charset="0"/>
                        </a:rPr>
                        <a:t>16</a:t>
                      </a:r>
                      <a:endParaRPr lang="is-IS" sz="1600" b="1" dirty="0">
                        <a:solidFill>
                          <a:schemeClr val="bg1"/>
                        </a:solidFill>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59</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2" name="object 111"/>
          <p:cNvGraphicFramePr>
            <a:graphicFrameLocks noGrp="1"/>
          </p:cNvGraphicFramePr>
          <p:nvPr>
            <p:extLst/>
          </p:nvPr>
        </p:nvGraphicFramePr>
        <p:xfrm>
          <a:off x="498966" y="2949801"/>
          <a:ext cx="7899401" cy="363501"/>
        </p:xfrm>
        <a:graphic>
          <a:graphicData uri="http://schemas.openxmlformats.org/drawingml/2006/table">
            <a:tbl>
              <a:tblPr firstRow="1" bandRow="1">
                <a:tableStyleId>{2D5ABB26-0587-4C30-8999-92F81FD0307C}</a:tableStyleId>
              </a:tblPr>
              <a:tblGrid>
                <a:gridCol w="1814877"/>
                <a:gridCol w="2538775"/>
                <a:gridCol w="812800"/>
                <a:gridCol w="270452"/>
                <a:gridCol w="962673"/>
                <a:gridCol w="1154475"/>
                <a:gridCol w="345349"/>
              </a:tblGrid>
              <a:tr h="363501">
                <a:tc>
                  <a:txBody>
                    <a:bodyPr/>
                    <a:lstStyle/>
                    <a:p>
                      <a:pPr marR="460375" algn="l">
                        <a:lnSpc>
                          <a:spcPct val="100000"/>
                        </a:lnSpc>
                        <a:spcBef>
                          <a:spcPts val="300"/>
                        </a:spcBef>
                      </a:pPr>
                      <a:r>
                        <a:rPr lang="en-US" sz="1600" b="1" spc="-5" dirty="0" smtClean="0">
                          <a:solidFill>
                            <a:schemeClr val="tx1">
                              <a:lumMod val="50000"/>
                              <a:lumOff val="50000"/>
                            </a:schemeClr>
                          </a:solidFill>
                          <a:latin typeface="Open Sans" charset="0"/>
                          <a:ea typeface="Open Sans" charset="0"/>
                          <a:cs typeface="Open Sans" charset="0"/>
                        </a:rPr>
                        <a:t>Republicans</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19</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5</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gn="ctr">
                        <a:lnSpc>
                          <a:spcPct val="100000"/>
                        </a:lnSpc>
                        <a:spcBef>
                          <a:spcPts val="835"/>
                        </a:spcBef>
                      </a:pPr>
                      <a:r>
                        <a:rPr lang="is-IS" sz="1600" b="1" dirty="0" smtClean="0">
                          <a:solidFill>
                            <a:schemeClr val="bg1"/>
                          </a:solidFill>
                          <a:latin typeface="Open Sans" charset="0"/>
                          <a:ea typeface="Open Sans" charset="0"/>
                          <a:cs typeface="Open Sans" charset="0"/>
                        </a:rPr>
                        <a:t>26</a:t>
                      </a:r>
                      <a:endParaRPr lang="is-IS" sz="1600" b="1" dirty="0">
                        <a:solidFill>
                          <a:schemeClr val="bg1"/>
                        </a:solidFill>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67</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3" name="object 111"/>
          <p:cNvGraphicFramePr>
            <a:graphicFrameLocks noGrp="1"/>
          </p:cNvGraphicFramePr>
          <p:nvPr>
            <p:extLst/>
          </p:nvPr>
        </p:nvGraphicFramePr>
        <p:xfrm>
          <a:off x="498964" y="3948131"/>
          <a:ext cx="7899401" cy="363501"/>
        </p:xfrm>
        <a:graphic>
          <a:graphicData uri="http://schemas.openxmlformats.org/drawingml/2006/table">
            <a:tbl>
              <a:tblPr firstRow="1" bandRow="1">
                <a:tableStyleId>{2D5ABB26-0587-4C30-8999-92F81FD0307C}</a:tableStyleId>
              </a:tblPr>
              <a:tblGrid>
                <a:gridCol w="1814877"/>
                <a:gridCol w="2360976"/>
                <a:gridCol w="950098"/>
                <a:gridCol w="310953"/>
                <a:gridCol w="859849"/>
                <a:gridCol w="1282700"/>
                <a:gridCol w="319948"/>
              </a:tblGrid>
              <a:tr h="363501">
                <a:tc>
                  <a:txBody>
                    <a:bodyPr/>
                    <a:lstStyle/>
                    <a:p>
                      <a:pPr marR="460375" algn="l">
                        <a:lnSpc>
                          <a:spcPct val="100000"/>
                        </a:lnSpc>
                        <a:spcBef>
                          <a:spcPts val="300"/>
                        </a:spcBef>
                      </a:pPr>
                      <a:r>
                        <a:rPr lang="en-US" sz="1600" b="1" spc="-5" dirty="0" err="1" smtClean="0">
                          <a:solidFill>
                            <a:schemeClr val="tx1">
                              <a:lumMod val="50000"/>
                              <a:lumOff val="50000"/>
                            </a:schemeClr>
                          </a:solidFill>
                          <a:latin typeface="Open Sans" charset="0"/>
                          <a:ea typeface="Open Sans" charset="0"/>
                          <a:cs typeface="Open Sans" charset="0"/>
                        </a:rPr>
                        <a:t>LatinX</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23</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7</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gn="ctr">
                        <a:lnSpc>
                          <a:spcPct val="100000"/>
                        </a:lnSpc>
                        <a:spcBef>
                          <a:spcPts val="835"/>
                        </a:spcBef>
                      </a:pPr>
                      <a:r>
                        <a:rPr lang="is-IS" sz="1600" b="1" dirty="0" smtClean="0">
                          <a:solidFill>
                            <a:schemeClr val="bg1"/>
                          </a:solidFill>
                          <a:latin typeface="Open Sans" charset="0"/>
                          <a:ea typeface="Open Sans" charset="0"/>
                          <a:cs typeface="Open Sans" charset="0"/>
                        </a:rPr>
                        <a:t>17</a:t>
                      </a:r>
                      <a:endParaRPr lang="is-IS" sz="1600" b="1" dirty="0">
                        <a:solidFill>
                          <a:schemeClr val="bg1"/>
                        </a:solidFill>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69</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object 111"/>
          <p:cNvGraphicFramePr>
            <a:graphicFrameLocks noGrp="1"/>
          </p:cNvGraphicFramePr>
          <p:nvPr>
            <p:extLst/>
          </p:nvPr>
        </p:nvGraphicFramePr>
        <p:xfrm>
          <a:off x="498965" y="3488620"/>
          <a:ext cx="7899401" cy="363501"/>
        </p:xfrm>
        <a:graphic>
          <a:graphicData uri="http://schemas.openxmlformats.org/drawingml/2006/table">
            <a:tbl>
              <a:tblPr firstRow="1" bandRow="1">
                <a:tableStyleId>{2D5ABB26-0587-4C30-8999-92F81FD0307C}</a:tableStyleId>
              </a:tblPr>
              <a:tblGrid>
                <a:gridCol w="1814877"/>
                <a:gridCol w="2276087"/>
                <a:gridCol w="914400"/>
                <a:gridCol w="431540"/>
                <a:gridCol w="889260"/>
                <a:gridCol w="1100891"/>
                <a:gridCol w="472346"/>
              </a:tblGrid>
              <a:tr h="363501">
                <a:tc>
                  <a:txBody>
                    <a:bodyPr/>
                    <a:lstStyle/>
                    <a:p>
                      <a:pPr marR="460375" algn="l">
                        <a:lnSpc>
                          <a:spcPct val="100000"/>
                        </a:lnSpc>
                        <a:spcBef>
                          <a:spcPts val="300"/>
                        </a:spcBef>
                      </a:pPr>
                      <a:r>
                        <a:rPr lang="en-US" sz="1600" b="1" spc="-5" dirty="0" smtClean="0">
                          <a:solidFill>
                            <a:schemeClr val="tx1">
                              <a:lumMod val="50000"/>
                              <a:lumOff val="50000"/>
                            </a:schemeClr>
                          </a:solidFill>
                          <a:latin typeface="Open Sans" charset="0"/>
                          <a:ea typeface="Open Sans" charset="0"/>
                          <a:cs typeface="Open Sans" charset="0"/>
                        </a:rPr>
                        <a:t>Black</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25</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12</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gn="ctr">
                        <a:lnSpc>
                          <a:spcPct val="100000"/>
                        </a:lnSpc>
                        <a:spcBef>
                          <a:spcPts val="835"/>
                        </a:spcBef>
                      </a:pPr>
                      <a:r>
                        <a:rPr lang="is-IS" sz="1600" b="1" dirty="0" smtClean="0">
                          <a:solidFill>
                            <a:schemeClr val="bg1"/>
                          </a:solidFill>
                          <a:latin typeface="Open Sans" charset="0"/>
                          <a:ea typeface="Open Sans" charset="0"/>
                          <a:cs typeface="Open Sans" charset="0"/>
                        </a:rPr>
                        <a:t>22</a:t>
                      </a:r>
                      <a:endParaRPr lang="is-IS" sz="1600" b="1" dirty="0">
                        <a:solidFill>
                          <a:schemeClr val="bg1"/>
                        </a:solidFill>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63</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object 111"/>
          <p:cNvGraphicFramePr>
            <a:graphicFrameLocks noGrp="1"/>
          </p:cNvGraphicFramePr>
          <p:nvPr>
            <p:extLst/>
          </p:nvPr>
        </p:nvGraphicFramePr>
        <p:xfrm>
          <a:off x="498963" y="4407642"/>
          <a:ext cx="7961679" cy="324994"/>
        </p:xfrm>
        <a:graphic>
          <a:graphicData uri="http://schemas.openxmlformats.org/drawingml/2006/table">
            <a:tbl>
              <a:tblPr firstRow="1" bandRow="1">
                <a:tableStyleId>{2D5ABB26-0587-4C30-8999-92F81FD0307C}</a:tableStyleId>
              </a:tblPr>
              <a:tblGrid>
                <a:gridCol w="1235755"/>
                <a:gridCol w="2597200"/>
                <a:gridCol w="1158994"/>
                <a:gridCol w="487819"/>
                <a:gridCol w="688769"/>
                <a:gridCol w="902918"/>
                <a:gridCol w="890224"/>
              </a:tblGrid>
              <a:tr h="324994">
                <a:tc>
                  <a:txBody>
                    <a:bodyPr/>
                    <a:lstStyle/>
                    <a:p>
                      <a:pPr marR="460375" algn="l">
                        <a:lnSpc>
                          <a:spcPct val="100000"/>
                        </a:lnSpc>
                        <a:spcBef>
                          <a:spcPts val="300"/>
                        </a:spcBef>
                      </a:pPr>
                      <a:r>
                        <a:rPr lang="en-US" sz="1600" b="1" spc="-5" dirty="0" smtClean="0">
                          <a:solidFill>
                            <a:schemeClr val="tx1">
                              <a:lumMod val="50000"/>
                              <a:lumOff val="50000"/>
                            </a:schemeClr>
                          </a:solidFill>
                          <a:latin typeface="Open Sans" charset="0"/>
                          <a:ea typeface="Open Sans" charset="0"/>
                          <a:cs typeface="Open Sans" charset="0"/>
                        </a:rPr>
                        <a:t>AAPI</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36</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11</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nSpc>
                          <a:spcPct val="100000"/>
                        </a:lnSpc>
                        <a:spcBef>
                          <a:spcPts val="835"/>
                        </a:spcBef>
                      </a:pPr>
                      <a:r>
                        <a:rPr lang="is-IS" sz="1600" b="1" spc="-15" dirty="0" smtClean="0">
                          <a:solidFill>
                            <a:srgbClr val="FFFFFF"/>
                          </a:solidFill>
                          <a:latin typeface="Open Sans" charset="0"/>
                          <a:ea typeface="Open Sans" charset="0"/>
                          <a:cs typeface="Open Sans" charset="0"/>
                        </a:rPr>
                        <a:t>15</a:t>
                      </a:r>
                      <a:endParaRPr lang="is-IS" sz="1600" dirty="0">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54</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6" name="object 111"/>
          <p:cNvGraphicFramePr>
            <a:graphicFrameLocks noGrp="1"/>
          </p:cNvGraphicFramePr>
          <p:nvPr>
            <p:extLst/>
          </p:nvPr>
        </p:nvGraphicFramePr>
        <p:xfrm>
          <a:off x="498963" y="4827731"/>
          <a:ext cx="7961679" cy="324994"/>
        </p:xfrm>
        <a:graphic>
          <a:graphicData uri="http://schemas.openxmlformats.org/drawingml/2006/table">
            <a:tbl>
              <a:tblPr firstRow="1" bandRow="1">
                <a:tableStyleId>{2D5ABB26-0587-4C30-8999-92F81FD0307C}</a:tableStyleId>
              </a:tblPr>
              <a:tblGrid>
                <a:gridCol w="1235755"/>
                <a:gridCol w="2697582"/>
                <a:gridCol w="1058612"/>
                <a:gridCol w="487819"/>
                <a:gridCol w="828469"/>
                <a:gridCol w="763218"/>
                <a:gridCol w="890224"/>
              </a:tblGrid>
              <a:tr h="324994">
                <a:tc>
                  <a:txBody>
                    <a:bodyPr/>
                    <a:lstStyle/>
                    <a:p>
                      <a:pPr marR="460375" algn="l">
                        <a:lnSpc>
                          <a:spcPct val="100000"/>
                        </a:lnSpc>
                        <a:spcBef>
                          <a:spcPts val="300"/>
                        </a:spcBef>
                      </a:pPr>
                      <a:r>
                        <a:rPr lang="en-US" sz="1600" b="1" spc="-5" dirty="0" smtClean="0">
                          <a:solidFill>
                            <a:schemeClr val="tx1">
                              <a:lumMod val="50000"/>
                              <a:lumOff val="50000"/>
                            </a:schemeClr>
                          </a:solidFill>
                          <a:latin typeface="Open Sans" charset="0"/>
                          <a:ea typeface="Open Sans" charset="0"/>
                          <a:cs typeface="Open Sans" charset="0"/>
                        </a:rPr>
                        <a:t>White</a:t>
                      </a:r>
                      <a:endParaRPr sz="1600" b="1" dirty="0">
                        <a:solidFill>
                          <a:schemeClr val="tx1">
                            <a:lumMod val="50000"/>
                            <a:lumOff val="50000"/>
                          </a:schemeClr>
                        </a:solidFill>
                        <a:latin typeface="Open Sans" charset="0"/>
                        <a:ea typeface="Open Sans" charset="0"/>
                        <a:cs typeface="Open Sans" charset="0"/>
                      </a:endParaRPr>
                    </a:p>
                  </a:txBody>
                  <a:tcPr marL="0" marR="0" marT="38100" marB="0">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67945" algn="r">
                        <a:lnSpc>
                          <a:spcPct val="100000"/>
                        </a:lnSpc>
                      </a:pPr>
                      <a:r>
                        <a:rPr lang="en-US" sz="1600" b="1" dirty="0" smtClean="0">
                          <a:solidFill>
                            <a:schemeClr val="tx1">
                              <a:lumMod val="50000"/>
                              <a:lumOff val="50000"/>
                            </a:schemeClr>
                          </a:solidFill>
                          <a:latin typeface="Open Sans" charset="0"/>
                          <a:ea typeface="Open Sans" charset="0"/>
                          <a:cs typeface="Open Sans" charset="0"/>
                        </a:rPr>
                        <a:t>33</a:t>
                      </a:r>
                      <a:endParaRPr sz="1600" dirty="0">
                        <a:solidFill>
                          <a:schemeClr val="tx1">
                            <a:lumMod val="50000"/>
                            <a:lumOff val="50000"/>
                          </a:schemeClr>
                        </a:solidFill>
                        <a:latin typeface="Open Sans" charset="0"/>
                        <a:ea typeface="Open Sans" charset="0"/>
                        <a:cs typeface="Open Sans" charset="0"/>
                      </a:endParaRPr>
                    </a:p>
                  </a:txBody>
                  <a:tcPr marL="0" marR="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E1F2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sz="1600" b="1" spc="-15" dirty="0" smtClean="0">
                          <a:solidFill>
                            <a:srgbClr val="FFFFFF"/>
                          </a:solidFill>
                          <a:latin typeface="Open Sans" charset="0"/>
                          <a:ea typeface="Open Sans" charset="0"/>
                          <a:cs typeface="Open Sans" charset="0"/>
                        </a:rPr>
                        <a:t>11</a:t>
                      </a:r>
                      <a:endParaRPr lang="is-IS" sz="1600" dirty="0" smtClean="0">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D282E"/>
                    </a:solidFill>
                  </a:tcPr>
                </a:tc>
                <a:tc>
                  <a:txBody>
                    <a:bodyPr/>
                    <a:lstStyle/>
                    <a:p>
                      <a:pPr marL="458470">
                        <a:lnSpc>
                          <a:spcPct val="100000"/>
                        </a:lnSpc>
                        <a:spcBef>
                          <a:spcPts val="835"/>
                        </a:spcBef>
                      </a:pPr>
                      <a:r>
                        <a:rPr lang="is-IS" sz="1600" b="1" spc="-15" dirty="0" smtClean="0">
                          <a:solidFill>
                            <a:srgbClr val="FFFFFF"/>
                          </a:solidFill>
                          <a:latin typeface="Open Sans" charset="0"/>
                          <a:ea typeface="Open Sans" charset="0"/>
                          <a:cs typeface="Open Sans" charset="0"/>
                        </a:rPr>
                        <a:t>19</a:t>
                      </a:r>
                      <a:endParaRPr lang="is-IS" sz="1600" dirty="0">
                        <a:latin typeface="Open Sans" charset="0"/>
                        <a:ea typeface="Open Sans" charset="0"/>
                        <a:cs typeface="Open Sans" charset="0"/>
                      </a:endParaRP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D3740"/>
                    </a:solidFill>
                  </a:tcPr>
                </a:tc>
                <a:tc>
                  <a:txBody>
                    <a:bodyPr/>
                    <a:lstStyle/>
                    <a:p>
                      <a:pPr>
                        <a:lnSpc>
                          <a:spcPct val="100000"/>
                        </a:lnSpc>
                      </a:pPr>
                      <a:endParaRPr sz="1600" dirty="0">
                        <a:latin typeface="Open Sans" charset="0"/>
                        <a:ea typeface="Open Sans" charset="0"/>
                        <a:cs typeface="Open Sans" charset="0"/>
                      </a:endParaRPr>
                    </a:p>
                  </a:txBody>
                  <a:tcPr marL="0" marR="0"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C5864"/>
                    </a:solidFill>
                  </a:tcPr>
                </a:tc>
                <a:tc>
                  <a:txBody>
                    <a:bodyPr/>
                    <a:lstStyle/>
                    <a:p>
                      <a:pPr marL="90170">
                        <a:lnSpc>
                          <a:spcPct val="100000"/>
                        </a:lnSpc>
                      </a:pPr>
                      <a:r>
                        <a:rPr lang="en-US" sz="1600" b="1" spc="-15" dirty="0" smtClean="0">
                          <a:solidFill>
                            <a:schemeClr val="tx1">
                              <a:lumMod val="50000"/>
                              <a:lumOff val="50000"/>
                            </a:schemeClr>
                          </a:solidFill>
                          <a:latin typeface="Open Sans" charset="0"/>
                          <a:ea typeface="Open Sans" charset="0"/>
                          <a:cs typeface="Open Sans" charset="0"/>
                        </a:rPr>
                        <a:t>54</a:t>
                      </a:r>
                      <a:endParaRPr sz="1600" b="1" dirty="0">
                        <a:solidFill>
                          <a:schemeClr val="tx1">
                            <a:lumMod val="50000"/>
                            <a:lumOff val="50000"/>
                          </a:schemeClr>
                        </a:solidFill>
                        <a:latin typeface="Open Sans" charset="0"/>
                        <a:ea typeface="Open Sans" charset="0"/>
                        <a:cs typeface="Open Sans" charset="0"/>
                      </a:endParaRP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Title 1"/>
          <p:cNvSpPr>
            <a:spLocks noGrp="1"/>
          </p:cNvSpPr>
          <p:nvPr>
            <p:ph type="title"/>
          </p:nvPr>
        </p:nvSpPr>
        <p:spPr>
          <a:xfrm>
            <a:off x="0" y="-4762"/>
            <a:ext cx="9144000" cy="830262"/>
          </a:xfrm>
          <a:solidFill>
            <a:srgbClr val="7E1F22"/>
          </a:solidFill>
        </p:spPr>
        <p:txBody>
          <a:bodyPr/>
          <a:lstStyle/>
          <a:p>
            <a:r>
              <a:rPr lang="en-US" dirty="0" smtClean="0"/>
              <a:t>Challenges: Voter Fraud</a:t>
            </a:r>
            <a:endParaRPr lang="en-US" dirty="0"/>
          </a:p>
        </p:txBody>
      </p:sp>
      <p:sp>
        <p:nvSpPr>
          <p:cNvPr id="28" name="TextBox 27"/>
          <p:cNvSpPr txBox="1"/>
          <p:nvPr/>
        </p:nvSpPr>
        <p:spPr>
          <a:xfrm>
            <a:off x="498963" y="962368"/>
            <a:ext cx="7961679" cy="553994"/>
          </a:xfrm>
          <a:prstGeom prst="rect">
            <a:avLst/>
          </a:prstGeom>
          <a:noFill/>
        </p:spPr>
        <p:txBody>
          <a:bodyPr wrap="square" lIns="121917" tIns="60958" rIns="121917" bIns="60958" rtlCol="0">
            <a:spAutoFit/>
          </a:bodyPr>
          <a:lstStyle/>
          <a:p>
            <a:pPr>
              <a:spcAft>
                <a:spcPts val="1800"/>
              </a:spcAft>
              <a:buClr>
                <a:srgbClr val="800000"/>
              </a:buClr>
            </a:pPr>
            <a:r>
              <a:rPr lang="en-US" sz="2800" b="1" dirty="0" smtClean="0">
                <a:solidFill>
                  <a:srgbClr val="7E1F22"/>
                </a:solidFill>
                <a:latin typeface="Open Sans"/>
                <a:cs typeface="Open Sans"/>
              </a:rPr>
              <a:t>Voter fraud </a:t>
            </a:r>
            <a:r>
              <a:rPr lang="en-US" sz="2800" b="1" dirty="0" smtClean="0">
                <a:solidFill>
                  <a:schemeClr val="tx1">
                    <a:lumMod val="50000"/>
                    <a:lumOff val="50000"/>
                  </a:schemeClr>
                </a:solidFill>
                <a:latin typeface="Open Sans"/>
                <a:cs typeface="Open Sans"/>
              </a:rPr>
              <a:t>is widespread in U.S. Elections.</a:t>
            </a:r>
            <a:endParaRPr lang="en-US" sz="2800" b="1" dirty="0" smtClean="0">
              <a:solidFill>
                <a:srgbClr val="800000"/>
              </a:solidFill>
              <a:latin typeface="Open Sans"/>
              <a:cs typeface="Open Sans"/>
            </a:endParaRPr>
          </a:p>
        </p:txBody>
      </p:sp>
    </p:spTree>
    <p:extLst>
      <p:ext uri="{BB962C8B-B14F-4D97-AF65-F5344CB8AC3E}">
        <p14:creationId xmlns:p14="http://schemas.microsoft.com/office/powerpoint/2010/main" val="15196420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7E1F22"/>
          </a:solidFill>
        </p:spPr>
        <p:txBody>
          <a:bodyPr>
            <a:normAutofit/>
          </a:bodyPr>
          <a:lstStyle/>
          <a:p>
            <a:r>
              <a:rPr lang="en-US" dirty="0" smtClean="0"/>
              <a:t>Communications Goals</a:t>
            </a:r>
            <a:endParaRPr lang="en-US" dirty="0"/>
          </a:p>
        </p:txBody>
      </p:sp>
      <p:sp>
        <p:nvSpPr>
          <p:cNvPr id="8" name="Content Placeholder 7"/>
          <p:cNvSpPr>
            <a:spLocks noGrp="1"/>
          </p:cNvSpPr>
          <p:nvPr>
            <p:ph idx="1"/>
          </p:nvPr>
        </p:nvSpPr>
        <p:spPr>
          <a:xfrm>
            <a:off x="1257300" y="1646287"/>
            <a:ext cx="6683547" cy="4052651"/>
          </a:xfrm>
        </p:spPr>
        <p:txBody>
          <a:bodyPr>
            <a:noAutofit/>
          </a:bodyPr>
          <a:lstStyle/>
          <a:p>
            <a:pPr marL="514350" indent="-514350">
              <a:spcBef>
                <a:spcPts val="0"/>
              </a:spcBef>
              <a:spcAft>
                <a:spcPts val="1650"/>
              </a:spcAft>
              <a:buClr>
                <a:srgbClr val="7E1F22"/>
              </a:buClr>
              <a:buFont typeface="+mj-lt"/>
              <a:buAutoNum type="arabicPeriod"/>
            </a:pPr>
            <a:r>
              <a:rPr lang="en-US" sz="4000" b="1" dirty="0" smtClean="0">
                <a:solidFill>
                  <a:srgbClr val="7E1F22"/>
                </a:solidFill>
              </a:rPr>
              <a:t>Discredit</a:t>
            </a:r>
            <a:r>
              <a:rPr lang="en-US" sz="4000" b="1" dirty="0" smtClean="0">
                <a:solidFill>
                  <a:schemeClr val="tx1">
                    <a:lumMod val="50000"/>
                    <a:lumOff val="50000"/>
                  </a:schemeClr>
                </a:solidFill>
              </a:rPr>
              <a:t> and </a:t>
            </a:r>
            <a:r>
              <a:rPr lang="en-US" sz="4000" b="1" dirty="0" smtClean="0">
                <a:solidFill>
                  <a:srgbClr val="7E1F22"/>
                </a:solidFill>
              </a:rPr>
              <a:t>undermine </a:t>
            </a:r>
            <a:r>
              <a:rPr lang="en-US" sz="4000" b="1" dirty="0" smtClean="0">
                <a:solidFill>
                  <a:schemeClr val="tx1">
                    <a:lumMod val="50000"/>
                    <a:lumOff val="50000"/>
                  </a:schemeClr>
                </a:solidFill>
              </a:rPr>
              <a:t>the commission.</a:t>
            </a:r>
          </a:p>
          <a:p>
            <a:pPr marL="514350" indent="-514350">
              <a:spcBef>
                <a:spcPts val="0"/>
              </a:spcBef>
              <a:spcAft>
                <a:spcPts val="1650"/>
              </a:spcAft>
              <a:buClr>
                <a:srgbClr val="7E1F22"/>
              </a:buClr>
              <a:buFont typeface="+mj-lt"/>
              <a:buAutoNum type="arabicPeriod"/>
            </a:pPr>
            <a:r>
              <a:rPr lang="en-US" sz="4000" b="1" dirty="0" smtClean="0">
                <a:solidFill>
                  <a:schemeClr val="tx1">
                    <a:lumMod val="50000"/>
                    <a:lumOff val="50000"/>
                  </a:schemeClr>
                </a:solidFill>
              </a:rPr>
              <a:t>Lead with </a:t>
            </a:r>
            <a:r>
              <a:rPr lang="en-US" sz="4000" b="1" dirty="0" smtClean="0">
                <a:solidFill>
                  <a:srgbClr val="7E1F22"/>
                </a:solidFill>
              </a:rPr>
              <a:t>values</a:t>
            </a:r>
            <a:r>
              <a:rPr lang="en-US" sz="4000" b="1" dirty="0" smtClean="0">
                <a:solidFill>
                  <a:schemeClr val="tx1">
                    <a:lumMod val="50000"/>
                    <a:lumOff val="50000"/>
                  </a:schemeClr>
                </a:solidFill>
              </a:rPr>
              <a:t> and </a:t>
            </a:r>
            <a:r>
              <a:rPr lang="en-US" sz="4000" b="1" dirty="0" smtClean="0">
                <a:solidFill>
                  <a:srgbClr val="7E1F22"/>
                </a:solidFill>
              </a:rPr>
              <a:t>pro-voter</a:t>
            </a:r>
            <a:r>
              <a:rPr lang="en-US" sz="4000" b="1" dirty="0" smtClean="0">
                <a:solidFill>
                  <a:schemeClr val="tx1">
                    <a:lumMod val="50000"/>
                    <a:lumOff val="50000"/>
                  </a:schemeClr>
                </a:solidFill>
              </a:rPr>
              <a:t> solutions.</a:t>
            </a:r>
            <a:endParaRPr lang="en-US" sz="4000" b="1" dirty="0">
              <a:solidFill>
                <a:schemeClr val="tx1">
                  <a:lumMod val="50000"/>
                  <a:lumOff val="50000"/>
                </a:schemeClr>
              </a:solidFill>
            </a:endParaRPr>
          </a:p>
        </p:txBody>
      </p:sp>
    </p:spTree>
    <p:extLst>
      <p:ext uri="{BB962C8B-B14F-4D97-AF65-F5344CB8AC3E}">
        <p14:creationId xmlns:p14="http://schemas.microsoft.com/office/powerpoint/2010/main" val="476907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5"/>
          <p:cNvSpPr txBox="1">
            <a:spLocks noChangeArrowheads="1"/>
          </p:cNvSpPr>
          <p:nvPr/>
        </p:nvSpPr>
        <p:spPr bwMode="auto">
          <a:xfrm>
            <a:off x="-14733" y="140759"/>
            <a:ext cx="91587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ctr"/>
            <a:r>
              <a:rPr lang="en-US" altLang="ko-KR" sz="2400" dirty="0">
                <a:latin typeface="Open Sans"/>
                <a:cs typeface="Open Sans"/>
              </a:rPr>
              <a:t>Our groups &amp; spokespeople</a:t>
            </a:r>
            <a:r>
              <a:rPr lang="en-US" altLang="ko-KR" sz="2400" dirty="0" smtClean="0">
                <a:latin typeface="Open Sans"/>
                <a:cs typeface="Open Sans"/>
              </a:rPr>
              <a:t>: What do we say?</a:t>
            </a:r>
            <a:endParaRPr lang="en-US" altLang="ko-KR" sz="2400" dirty="0">
              <a:latin typeface="Open Sans"/>
              <a:cs typeface="Open Sans"/>
            </a:endParaRPr>
          </a:p>
        </p:txBody>
      </p:sp>
      <p:sp>
        <p:nvSpPr>
          <p:cNvPr id="17" name="TextBox 3"/>
          <p:cNvSpPr txBox="1">
            <a:spLocks noChangeArrowheads="1"/>
          </p:cNvSpPr>
          <p:nvPr/>
        </p:nvSpPr>
        <p:spPr bwMode="auto">
          <a:xfrm>
            <a:off x="-10906" y="-2"/>
            <a:ext cx="9168260" cy="747394"/>
          </a:xfrm>
          <a:prstGeom prst="rect">
            <a:avLst/>
          </a:prstGeom>
          <a:solidFill>
            <a:srgbClr val="7E1F22"/>
          </a:solidFill>
          <a:ln>
            <a:noFill/>
          </a:ln>
          <a:extLst/>
        </p:spPr>
        <p:txBody>
          <a:bodyPr>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eaLnBrk="1" hangingPunct="1"/>
            <a:endParaRPr lang="en-US" dirty="0">
              <a:solidFill>
                <a:schemeClr val="tx2">
                  <a:lumMod val="40000"/>
                  <a:lumOff val="60000"/>
                </a:schemeClr>
              </a:solidFill>
              <a:latin typeface="Open Sans"/>
            </a:endParaRPr>
          </a:p>
        </p:txBody>
      </p:sp>
      <p:sp>
        <p:nvSpPr>
          <p:cNvPr id="18" name="Text Box 55"/>
          <p:cNvSpPr txBox="1">
            <a:spLocks noChangeArrowheads="1"/>
          </p:cNvSpPr>
          <p:nvPr/>
        </p:nvSpPr>
        <p:spPr bwMode="auto">
          <a:xfrm>
            <a:off x="-14733" y="120312"/>
            <a:ext cx="91587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ctr"/>
            <a:r>
              <a:rPr lang="en-US" altLang="ko-KR" sz="2800" dirty="0" smtClean="0">
                <a:latin typeface="Open Sans"/>
                <a:cs typeface="Open Sans"/>
              </a:rPr>
              <a:t>Framing: Values &amp; Solutions</a:t>
            </a:r>
            <a:endParaRPr lang="en-US" altLang="ko-KR" sz="2800" dirty="0">
              <a:latin typeface="Open Sans"/>
              <a:cs typeface="Open Sans"/>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46311"/>
            <a:ext cx="9144000" cy="6111689"/>
          </a:xfrm>
          <a:prstGeom prst="rect">
            <a:avLst/>
          </a:prstGeom>
        </p:spPr>
      </p:pic>
    </p:spTree>
    <p:extLst>
      <p:ext uri="{BB962C8B-B14F-4D97-AF65-F5344CB8AC3E}">
        <p14:creationId xmlns:p14="http://schemas.microsoft.com/office/powerpoint/2010/main" val="16490371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D37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Coordination And Planning</a:t>
            </a:r>
            <a:endParaRPr lang="en-US" dirty="0"/>
          </a:p>
        </p:txBody>
      </p:sp>
      <p:sp>
        <p:nvSpPr>
          <p:cNvPr id="3" name="TextBox 2"/>
          <p:cNvSpPr txBox="1"/>
          <p:nvPr/>
        </p:nvSpPr>
        <p:spPr>
          <a:xfrm>
            <a:off x="1435100" y="360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1819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3740"/>
        </a:solidFill>
        <a:effectLst/>
      </p:bgPr>
    </p:bg>
    <p:spTree>
      <p:nvGrpSpPr>
        <p:cNvPr id="1" name=""/>
        <p:cNvGrpSpPr/>
        <p:nvPr/>
      </p:nvGrpSpPr>
      <p:grpSpPr>
        <a:xfrm>
          <a:off x="0" y="0"/>
          <a:ext cx="0" cy="0"/>
          <a:chOff x="0" y="0"/>
          <a:chExt cx="0" cy="0"/>
        </a:xfrm>
      </p:grpSpPr>
      <p:sp>
        <p:nvSpPr>
          <p:cNvPr id="7" name="Text Box 55"/>
          <p:cNvSpPr txBox="1">
            <a:spLocks noChangeArrowheads="1"/>
          </p:cNvSpPr>
          <p:nvPr/>
        </p:nvSpPr>
        <p:spPr bwMode="auto">
          <a:xfrm>
            <a:off x="-14733" y="140759"/>
            <a:ext cx="91587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ctr"/>
            <a:r>
              <a:rPr lang="en-US" altLang="ko-KR" sz="2400" dirty="0">
                <a:latin typeface="Open Sans"/>
                <a:cs typeface="Open Sans"/>
              </a:rPr>
              <a:t>Our groups &amp; spokespeople</a:t>
            </a:r>
            <a:r>
              <a:rPr lang="en-US" altLang="ko-KR" sz="2400" dirty="0" smtClean="0">
                <a:latin typeface="Open Sans"/>
                <a:cs typeface="Open Sans"/>
              </a:rPr>
              <a:t>: What do we say?</a:t>
            </a:r>
            <a:endParaRPr lang="en-US" altLang="ko-KR" sz="2400" dirty="0">
              <a:latin typeface="Open Sans"/>
              <a:cs typeface="Open Sans"/>
            </a:endParaRPr>
          </a:p>
        </p:txBody>
      </p:sp>
      <p:sp>
        <p:nvSpPr>
          <p:cNvPr id="17" name="TextBox 3"/>
          <p:cNvSpPr txBox="1">
            <a:spLocks noChangeArrowheads="1"/>
          </p:cNvSpPr>
          <p:nvPr/>
        </p:nvSpPr>
        <p:spPr bwMode="auto">
          <a:xfrm>
            <a:off x="-10906" y="-2"/>
            <a:ext cx="9168260" cy="747394"/>
          </a:xfrm>
          <a:prstGeom prst="rect">
            <a:avLst/>
          </a:prstGeom>
          <a:solidFill>
            <a:srgbClr val="2D3740"/>
          </a:solidFill>
          <a:ln>
            <a:noFill/>
          </a:ln>
          <a:extLst/>
        </p:spPr>
        <p:txBody>
          <a:bodyPr>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eaLnBrk="1" hangingPunct="1"/>
            <a:endParaRPr lang="en-US" dirty="0">
              <a:solidFill>
                <a:schemeClr val="tx2">
                  <a:lumMod val="40000"/>
                  <a:lumOff val="60000"/>
                </a:schemeClr>
              </a:solidFill>
              <a:latin typeface="Open Sans"/>
            </a:endParaRPr>
          </a:p>
        </p:txBody>
      </p:sp>
      <p:sp>
        <p:nvSpPr>
          <p:cNvPr id="18" name="Text Box 55"/>
          <p:cNvSpPr txBox="1">
            <a:spLocks noChangeArrowheads="1"/>
          </p:cNvSpPr>
          <p:nvPr/>
        </p:nvSpPr>
        <p:spPr bwMode="auto">
          <a:xfrm>
            <a:off x="-14733" y="120312"/>
            <a:ext cx="91720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ea typeface="Osaka" charset="0"/>
                <a:cs typeface="Osaka" charset="0"/>
              </a:defRPr>
            </a:lvl1pPr>
            <a:lvl2pPr marL="742950" indent="-285750" eaLnBrk="0" hangingPunct="0">
              <a:defRPr sz="4000" b="1">
                <a:solidFill>
                  <a:schemeClr val="bg1"/>
                </a:solidFill>
                <a:latin typeface="Arial" charset="0"/>
                <a:ea typeface="Osaka" charset="0"/>
                <a:cs typeface="Osaka" charset="0"/>
              </a:defRPr>
            </a:lvl2pPr>
            <a:lvl3pPr marL="1143000" indent="-228600" eaLnBrk="0" hangingPunct="0">
              <a:defRPr sz="4000" b="1">
                <a:solidFill>
                  <a:schemeClr val="bg1"/>
                </a:solidFill>
                <a:latin typeface="Arial" charset="0"/>
                <a:ea typeface="Osaka" charset="0"/>
                <a:cs typeface="Osaka" charset="0"/>
              </a:defRPr>
            </a:lvl3pPr>
            <a:lvl4pPr marL="1600200" indent="-228600" eaLnBrk="0" hangingPunct="0">
              <a:defRPr sz="4000" b="1">
                <a:solidFill>
                  <a:schemeClr val="bg1"/>
                </a:solidFill>
                <a:latin typeface="Arial" charset="0"/>
                <a:ea typeface="Osaka" charset="0"/>
                <a:cs typeface="Osaka" charset="0"/>
              </a:defRPr>
            </a:lvl4pPr>
            <a:lvl5pPr marL="2057400" indent="-228600" eaLnBrk="0" hangingPunct="0">
              <a:defRPr sz="4000" b="1">
                <a:solidFill>
                  <a:schemeClr val="bg1"/>
                </a:solidFill>
                <a:latin typeface="Arial" charset="0"/>
                <a:ea typeface="Osaka" charset="0"/>
                <a:cs typeface="Osaka" charset="0"/>
              </a:defRPr>
            </a:lvl5pPr>
            <a:lvl6pPr marL="2514600" indent="-228600" eaLnBrk="0" fontAlgn="base" hangingPunct="0">
              <a:spcBef>
                <a:spcPct val="0"/>
              </a:spcBef>
              <a:spcAft>
                <a:spcPct val="0"/>
              </a:spcAft>
              <a:defRPr sz="4000" b="1">
                <a:solidFill>
                  <a:schemeClr val="bg1"/>
                </a:solidFill>
                <a:latin typeface="Arial" charset="0"/>
                <a:ea typeface="Osaka" charset="0"/>
                <a:cs typeface="Osaka" charset="0"/>
              </a:defRPr>
            </a:lvl6pPr>
            <a:lvl7pPr marL="2971800" indent="-228600" eaLnBrk="0" fontAlgn="base" hangingPunct="0">
              <a:spcBef>
                <a:spcPct val="0"/>
              </a:spcBef>
              <a:spcAft>
                <a:spcPct val="0"/>
              </a:spcAft>
              <a:defRPr sz="4000" b="1">
                <a:solidFill>
                  <a:schemeClr val="bg1"/>
                </a:solidFill>
                <a:latin typeface="Arial" charset="0"/>
                <a:ea typeface="Osaka" charset="0"/>
                <a:cs typeface="Osaka" charset="0"/>
              </a:defRPr>
            </a:lvl7pPr>
            <a:lvl8pPr marL="3429000" indent="-228600" eaLnBrk="0" fontAlgn="base" hangingPunct="0">
              <a:spcBef>
                <a:spcPct val="0"/>
              </a:spcBef>
              <a:spcAft>
                <a:spcPct val="0"/>
              </a:spcAft>
              <a:defRPr sz="4000" b="1">
                <a:solidFill>
                  <a:schemeClr val="bg1"/>
                </a:solidFill>
                <a:latin typeface="Arial" charset="0"/>
                <a:ea typeface="Osaka" charset="0"/>
                <a:cs typeface="Osaka" charset="0"/>
              </a:defRPr>
            </a:lvl8pPr>
            <a:lvl9pPr marL="3886200" indent="-228600" eaLnBrk="0" fontAlgn="base" hangingPunct="0">
              <a:spcBef>
                <a:spcPct val="0"/>
              </a:spcBef>
              <a:spcAft>
                <a:spcPct val="0"/>
              </a:spcAft>
              <a:defRPr sz="4000" b="1">
                <a:solidFill>
                  <a:schemeClr val="bg1"/>
                </a:solidFill>
                <a:latin typeface="Arial" charset="0"/>
                <a:ea typeface="Osaka" charset="0"/>
                <a:cs typeface="Osaka" charset="0"/>
              </a:defRPr>
            </a:lvl9pPr>
          </a:lstStyle>
          <a:p>
            <a:pPr algn="ctr"/>
            <a:r>
              <a:rPr lang="en-US" altLang="ko-KR" sz="2800" dirty="0" smtClean="0">
                <a:latin typeface="Open Sans"/>
                <a:cs typeface="Open Sans"/>
              </a:rPr>
              <a:t>Deploying Media Strategies</a:t>
            </a:r>
            <a:endParaRPr lang="en-US" altLang="ko-KR" sz="2800" dirty="0">
              <a:latin typeface="Open Sans"/>
              <a:cs typeface="Open San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90"/>
          <a:stretch/>
        </p:blipFill>
        <p:spPr>
          <a:xfrm>
            <a:off x="-28087" y="678624"/>
            <a:ext cx="9172087" cy="6255576"/>
          </a:xfrm>
          <a:prstGeom prst="rect">
            <a:avLst/>
          </a:prstGeom>
        </p:spPr>
      </p:pic>
    </p:spTree>
    <p:extLst>
      <p:ext uri="{BB962C8B-B14F-4D97-AF65-F5344CB8AC3E}">
        <p14:creationId xmlns:p14="http://schemas.microsoft.com/office/powerpoint/2010/main" val="2933935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39389</TotalTime>
  <Words>634</Words>
  <Application>Microsoft Macintosh PowerPoint</Application>
  <PresentationFormat>On-screen Show (4:3)</PresentationFormat>
  <Paragraphs>112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Corbel</vt:lpstr>
      <vt:lpstr>Open Sans</vt:lpstr>
      <vt:lpstr>Osaka</vt:lpstr>
      <vt:lpstr>굴림</vt:lpstr>
      <vt:lpstr>Arial</vt:lpstr>
      <vt:lpstr>Office Theme</vt:lpstr>
      <vt:lpstr>PowerPoint Presentation</vt:lpstr>
      <vt:lpstr>Communications and Messaging</vt:lpstr>
      <vt:lpstr>Current Climate</vt:lpstr>
      <vt:lpstr>Public Opinion</vt:lpstr>
      <vt:lpstr>Challenges: Voter Fraud</vt:lpstr>
      <vt:lpstr>Communications Goals</vt:lpstr>
      <vt:lpstr>PowerPoint Presentation</vt:lpstr>
      <vt:lpstr>Coordination And Planning</vt:lpstr>
      <vt:lpstr>PowerPoint Presentation</vt:lpstr>
      <vt:lpstr>What’s Next?</vt:lpstr>
      <vt:lpstr>PowerPoint Presentation</vt:lpstr>
    </vt:vector>
  </TitlesOfParts>
  <Company>ReThink Media</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Reading-Smith</dc:creator>
  <cp:lastModifiedBy>Microsoft Office User</cp:lastModifiedBy>
  <cp:revision>1472</cp:revision>
  <cp:lastPrinted>2015-03-31T08:18:48Z</cp:lastPrinted>
  <dcterms:created xsi:type="dcterms:W3CDTF">2013-04-09T15:17:48Z</dcterms:created>
  <dcterms:modified xsi:type="dcterms:W3CDTF">2017-09-11T23:31:42Z</dcterms:modified>
</cp:coreProperties>
</file>